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84" r:id="rId13"/>
    <p:sldId id="285" r:id="rId14"/>
    <p:sldId id="286" r:id="rId15"/>
    <p:sldId id="287" r:id="rId16"/>
    <p:sldId id="288"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81" r:id="rId30"/>
    <p:sldId id="282" r:id="rId31"/>
    <p:sldId id="283" r:id="rId32"/>
    <p:sldId id="28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LA+rXaWH1YPvQqLa01BOGuteB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6" d="100"/>
          <a:sy n="106"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Trebuchet MS"/>
                <a:ea typeface="Trebuchet MS"/>
                <a:cs typeface="Trebuchet MS"/>
                <a:sym typeface="Trebuchet MS"/>
              </a:rPr>
              <a:t>Welcome to </a:t>
            </a:r>
            <a:r>
              <a:rPr lang="en" sz="1400" i="1">
                <a:solidFill>
                  <a:srgbClr val="1155CC"/>
                </a:solidFill>
                <a:latin typeface="Trebuchet MS"/>
                <a:ea typeface="Trebuchet MS"/>
                <a:cs typeface="Trebuchet MS"/>
                <a:sym typeface="Trebuchet MS"/>
              </a:rPr>
              <a:t>[inset your school’s name]</a:t>
            </a:r>
            <a:r>
              <a:rPr lang="en" sz="1400" i="1">
                <a:solidFill>
                  <a:srgbClr val="00B0F0"/>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extLst>
      <p:ext uri="{BB962C8B-B14F-4D97-AF65-F5344CB8AC3E}">
        <p14:creationId xmlns:p14="http://schemas.microsoft.com/office/powerpoint/2010/main" val="428442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extLst>
      <p:ext uri="{BB962C8B-B14F-4D97-AF65-F5344CB8AC3E}">
        <p14:creationId xmlns:p14="http://schemas.microsoft.com/office/powerpoint/2010/main" val="68522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extLst>
      <p:ext uri="{BB962C8B-B14F-4D97-AF65-F5344CB8AC3E}">
        <p14:creationId xmlns:p14="http://schemas.microsoft.com/office/powerpoint/2010/main" val="143476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extLst>
      <p:ext uri="{BB962C8B-B14F-4D97-AF65-F5344CB8AC3E}">
        <p14:creationId xmlns:p14="http://schemas.microsoft.com/office/powerpoint/2010/main" val="173565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6c891d9b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6c891d9bd_0_43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168" name="Google Shape;168;g146c891d9bd_0_43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46c891d9bd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46c891d9bd_0_55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latin typeface="Trebuchet MS"/>
                <a:ea typeface="Trebuchet MS"/>
                <a:cs typeface="Trebuchet MS"/>
                <a:sym typeface="Trebuchet MS"/>
              </a:rPr>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sz="1400">
              <a:latin typeface="Trebuchet MS"/>
              <a:ea typeface="Trebuchet MS"/>
              <a:cs typeface="Trebuchet MS"/>
              <a:sym typeface="Trebuchet MS"/>
            </a:endParaRPr>
          </a:p>
          <a:p>
            <a:pPr marL="0" lvl="0" indent="0" algn="l" rtl="0">
              <a:spcBef>
                <a:spcPts val="0"/>
              </a:spcBef>
              <a:spcAft>
                <a:spcPts val="0"/>
              </a:spcAft>
              <a:buNone/>
            </a:pPr>
            <a:endParaRPr sz="1400">
              <a:latin typeface="Trebuchet MS"/>
              <a:ea typeface="Trebuchet MS"/>
              <a:cs typeface="Trebuchet MS"/>
              <a:sym typeface="Trebuchet MS"/>
            </a:endParaRPr>
          </a:p>
          <a:p>
            <a:pPr marL="0" lvl="0" indent="0" algn="l" rtl="0">
              <a:spcBef>
                <a:spcPts val="0"/>
              </a:spcBef>
              <a:spcAft>
                <a:spcPts val="0"/>
              </a:spcAft>
              <a:buNone/>
            </a:pPr>
            <a:endParaRPr sz="1400">
              <a:latin typeface="Trebuchet MS"/>
              <a:ea typeface="Trebuchet MS"/>
              <a:cs typeface="Trebuchet MS"/>
              <a:sym typeface="Trebuchet MS"/>
            </a:endParaRPr>
          </a:p>
        </p:txBody>
      </p:sp>
      <p:sp>
        <p:nvSpPr>
          <p:cNvPr id="190" name="Google Shape;190;g146c891d9bd_0_55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6c891d9bd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46c891d9bd_0_616: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endParaRPr sz="1400">
              <a:latin typeface="Trebuchet MS"/>
              <a:ea typeface="Trebuchet MS"/>
              <a:cs typeface="Trebuchet MS"/>
              <a:sym typeface="Trebuchet MS"/>
            </a:endParaRPr>
          </a:p>
          <a:p>
            <a:pPr marL="0" lvl="0" indent="0" algn="l" rtl="0">
              <a:spcBef>
                <a:spcPts val="0"/>
              </a:spcBef>
              <a:spcAft>
                <a:spcPts val="0"/>
              </a:spcAft>
              <a:buNone/>
            </a:pPr>
            <a:endParaRPr/>
          </a:p>
        </p:txBody>
      </p:sp>
      <p:sp>
        <p:nvSpPr>
          <p:cNvPr id="200" name="Google Shape;200;g146c891d9bd_0_616: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6c891d9bd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46c891d9bd_0_6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Share – PFEP Summary will be posted on the school website. Optional – navigate to the school’s website.</a:t>
            </a:r>
            <a:endParaRPr sz="1400" b="1">
              <a:latin typeface="Trebuchet MS"/>
              <a:ea typeface="Trebuchet MS"/>
              <a:cs typeface="Trebuchet MS"/>
              <a:sym typeface="Trebuchet MS"/>
            </a:endParaRPr>
          </a:p>
        </p:txBody>
      </p:sp>
      <p:sp>
        <p:nvSpPr>
          <p:cNvPr id="210" name="Google Shape;210;g146c891d9bd_0_6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6c891d9bd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46c891d9bd_0_73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Be sure to include learning outcomes for parents.  What can they expect to learn from attending these trainings?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b="1">
                <a:latin typeface="Trebuchet MS"/>
                <a:ea typeface="Trebuchet MS"/>
                <a:cs typeface="Trebuchet MS"/>
                <a:sym typeface="Trebuchet MS"/>
              </a:rPr>
              <a:t>** It is recommend to conduct trainings virtually.</a:t>
            </a: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Optional = Ask parents to enter these dates in their phone/calendar as save the date.  </a:t>
            </a:r>
            <a:endParaRPr sz="1400" b="1">
              <a:solidFill>
                <a:schemeClr val="dk1"/>
              </a:solidFill>
              <a:latin typeface="Trebuchet MS"/>
              <a:ea typeface="Trebuchet MS"/>
              <a:cs typeface="Trebuchet MS"/>
              <a:sym typeface="Trebuchet MS"/>
            </a:endParaRPr>
          </a:p>
        </p:txBody>
      </p:sp>
      <p:sp>
        <p:nvSpPr>
          <p:cNvPr id="220" name="Google Shape;220;g146c891d9bd_0_73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46c891d9bd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46c891d9bd_0_79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latin typeface="Trebuchet MS"/>
                <a:ea typeface="Trebuchet MS"/>
                <a:cs typeface="Trebuchet MS"/>
                <a:sym typeface="Trebuchet MS"/>
              </a:rPr>
              <a:t>An important part of the Parent and Family Engagement Plan is our School-Parent Compact. The Compact is also developed jointly with parents, family members and staff and outlines the responsibilities each have to raising student achievement.</a:t>
            </a:r>
            <a:endParaRPr sz="1400">
              <a:latin typeface="Trebuchet MS"/>
              <a:ea typeface="Trebuchet MS"/>
              <a:cs typeface="Trebuchet MS"/>
              <a:sym typeface="Trebuchet M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g146c891d9bd_0_79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6c891d9bd_0_1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46c891d9bd_0_143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According to federal guidelines, every Title I school must hold an informational Annual Meeting.   The meeting allows parents and family members to better understand the importance of their role in their child’s education.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also gives us an opportunity to ask for your input to help us improve our Title I program.</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So what is Title I?</a:t>
            </a:r>
            <a:endParaRPr sz="1400">
              <a:latin typeface="Trebuchet MS"/>
              <a:ea typeface="Trebuchet MS"/>
              <a:cs typeface="Trebuchet MS"/>
              <a:sym typeface="Trebuchet MS"/>
            </a:endParaRPr>
          </a:p>
          <a:p>
            <a:pPr marL="0" lvl="0" indent="0" algn="l" rtl="0">
              <a:spcBef>
                <a:spcPts val="0"/>
              </a:spcBef>
              <a:spcAft>
                <a:spcPts val="0"/>
              </a:spcAft>
              <a:buNone/>
            </a:pPr>
            <a:endParaRPr/>
          </a:p>
        </p:txBody>
      </p:sp>
      <p:sp>
        <p:nvSpPr>
          <p:cNvPr id="95" name="Google Shape;95;g146c891d9bd_0_143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6c891d9bd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46c891d9bd_0_857: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 sz="1400">
                <a:solidFill>
                  <a:srgbClr val="00B0F0"/>
                </a:solidFill>
                <a:latin typeface="Trebuchet MS"/>
                <a:ea typeface="Trebuchet MS"/>
                <a:cs typeface="Trebuchet MS"/>
                <a:sym typeface="Trebuchet MS"/>
              </a:rPr>
              <a:t>Share your school’s final Compact.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latin typeface="Trebuchet MS"/>
                <a:ea typeface="Trebuchet MS"/>
                <a:cs typeface="Trebuchet MS"/>
                <a:sym typeface="Trebuchet MS"/>
              </a:rPr>
              <a:t>Share with parents:</a:t>
            </a:r>
            <a:endParaRPr sz="1400">
              <a:latin typeface="Trebuchet MS"/>
              <a:ea typeface="Trebuchet MS"/>
              <a:cs typeface="Trebuchet MS"/>
              <a:sym typeface="Trebuchet MS"/>
            </a:endParaRPr>
          </a:p>
          <a:p>
            <a:pPr marL="0" lvl="0" indent="0" algn="l" rtl="0">
              <a:spcBef>
                <a:spcPts val="0"/>
              </a:spcBef>
              <a:spcAft>
                <a:spcPts val="0"/>
              </a:spcAft>
              <a:buNone/>
            </a:pPr>
            <a:endParaRPr sz="1400">
              <a:latin typeface="Trebuchet MS"/>
              <a:ea typeface="Trebuchet MS"/>
              <a:cs typeface="Trebuchet MS"/>
              <a:sym typeface="Trebuchet MS"/>
            </a:endParaRPr>
          </a:p>
          <a:p>
            <a:pPr marL="508000" lvl="0" indent="-520700" algn="l" rtl="0">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importance of the School-Parent Compact </a:t>
            </a:r>
            <a:endParaRPr sz="1400">
              <a:latin typeface="Trebuchet MS"/>
              <a:ea typeface="Trebuchet MS"/>
              <a:cs typeface="Trebuchet MS"/>
              <a:sym typeface="Trebuchet MS"/>
            </a:endParaRPr>
          </a:p>
          <a:p>
            <a:pPr marL="508000" lvl="0" indent="-520700" algn="l" rtl="0">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was developed and </a:t>
            </a:r>
            <a:endParaRPr sz="1400">
              <a:latin typeface="Trebuchet MS"/>
              <a:ea typeface="Trebuchet MS"/>
              <a:cs typeface="Trebuchet MS"/>
              <a:sym typeface="Trebuchet MS"/>
            </a:endParaRPr>
          </a:p>
          <a:p>
            <a:pPr marL="508000" lvl="0" indent="-520700" algn="l" rtl="0">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how it is going to be used to impact student achievement</a:t>
            </a:r>
            <a:endParaRPr sz="1400">
              <a:latin typeface="Trebuchet MS"/>
              <a:ea typeface="Trebuchet MS"/>
              <a:cs typeface="Trebuchet MS"/>
              <a:sym typeface="Trebuchet MS"/>
            </a:endParaRPr>
          </a:p>
          <a:p>
            <a:pPr marL="508000" marR="0" lvl="0" indent="-520700" algn="l" rtl="0">
              <a:lnSpc>
                <a:spcPct val="100000"/>
              </a:lnSpc>
              <a:spcBef>
                <a:spcPts val="0"/>
              </a:spcBef>
              <a:spcAft>
                <a:spcPts val="0"/>
              </a:spcAft>
              <a:buClr>
                <a:schemeClr val="dk1"/>
              </a:buClr>
              <a:buSzPts val="1400"/>
              <a:buFont typeface="Trebuchet MS"/>
              <a:buAutoNum type="arabicParenBoth"/>
            </a:pPr>
            <a:r>
              <a:rPr lang="en" sz="1400" i="1">
                <a:latin typeface="Trebuchet MS"/>
                <a:ea typeface="Trebuchet MS"/>
                <a:cs typeface="Trebuchet MS"/>
                <a:sym typeface="Trebuchet MS"/>
              </a:rPr>
              <a:t>the Compact will be revisited during ELEMENTARY parent-teacher conferences (as required by law)</a:t>
            </a:r>
            <a:endParaRPr sz="1400">
              <a:latin typeface="Trebuchet MS"/>
              <a:ea typeface="Trebuchet MS"/>
              <a:cs typeface="Trebuchet MS"/>
              <a:sym typeface="Trebuchet MS"/>
            </a:endParaRPr>
          </a:p>
        </p:txBody>
      </p:sp>
      <p:sp>
        <p:nvSpPr>
          <p:cNvPr id="242" name="Google Shape;242;g146c891d9bd_0_857: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6c891d9bd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46c891d9bd_0_915: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latin typeface="Trebuchet MS"/>
                <a:ea typeface="Trebuchet MS"/>
                <a:cs typeface="Trebuchet MS"/>
                <a:sym typeface="Trebuchet MS"/>
              </a:rPr>
              <a:t>Title I schools must inform parents and family members of their </a:t>
            </a:r>
            <a:r>
              <a:rPr lang="en" sz="1400">
                <a:solidFill>
                  <a:schemeClr val="dk1"/>
                </a:solidFill>
                <a:latin typeface="Trebuchet MS"/>
                <a:ea typeface="Trebuchet MS"/>
                <a:cs typeface="Trebuchet MS"/>
                <a:sym typeface="Trebuchet MS"/>
              </a:rPr>
              <a:t>rights. Parents and family members have the right to request information regarding their child’s teachers and paraprofessionals’ qualifications and their child’s academic level and growth on State assessments.   </a:t>
            </a:r>
            <a:endParaRPr sz="1400">
              <a:solidFill>
                <a:schemeClr val="dk1"/>
              </a:solidFill>
              <a:latin typeface="Trebuchet MS"/>
              <a:ea typeface="Trebuchet MS"/>
              <a:cs typeface="Trebuchet MS"/>
              <a:sym typeface="Trebuchet MS"/>
            </a:endParaRPr>
          </a:p>
        </p:txBody>
      </p:sp>
      <p:sp>
        <p:nvSpPr>
          <p:cNvPr id="252" name="Google Shape;252;g146c891d9bd_0_915: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6c891d9bd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6c891d9bd_0_973: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Parents must be notified if their child has been taught for four or more weeks by a </a:t>
            </a:r>
            <a:r>
              <a:rPr lang="en" sz="1400" b="1" u="sng">
                <a:solidFill>
                  <a:schemeClr val="dk1"/>
                </a:solidFill>
                <a:latin typeface="Trebuchet MS"/>
                <a:ea typeface="Trebuchet MS"/>
                <a:cs typeface="Trebuchet MS"/>
                <a:sym typeface="Trebuchet MS"/>
              </a:rPr>
              <a:t>teacher</a:t>
            </a:r>
            <a:r>
              <a:rPr lang="en" sz="1400">
                <a:solidFill>
                  <a:schemeClr val="dk1"/>
                </a:solidFill>
                <a:latin typeface="Trebuchet MS"/>
                <a:ea typeface="Trebuchet MS"/>
                <a:cs typeface="Trebuchet MS"/>
                <a:sym typeface="Trebuchet MS"/>
              </a:rPr>
              <a:t> </a:t>
            </a:r>
            <a:r>
              <a:rPr lang="en" sz="1400" b="1">
                <a:solidFill>
                  <a:schemeClr val="dk1"/>
                </a:solidFill>
                <a:latin typeface="Trebuchet MS"/>
                <a:ea typeface="Trebuchet MS"/>
                <a:cs typeface="Trebuchet MS"/>
                <a:sym typeface="Trebuchet MS"/>
              </a:rPr>
              <a:t>who is licensed to teach in the State of Florida, </a:t>
            </a:r>
            <a:r>
              <a:rPr lang="en" sz="1400">
                <a:solidFill>
                  <a:schemeClr val="dk1"/>
                </a:solidFill>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Parents must also be notified if their child has been taught for four or more weeks by a </a:t>
            </a:r>
            <a:r>
              <a:rPr lang="en" sz="1400" b="1" u="sng">
                <a:solidFill>
                  <a:schemeClr val="dk1"/>
                </a:solidFill>
                <a:latin typeface="Trebuchet MS"/>
                <a:ea typeface="Trebuchet MS"/>
                <a:cs typeface="Trebuchet MS"/>
                <a:sym typeface="Trebuchet MS"/>
              </a:rPr>
              <a:t>substitute teacher </a:t>
            </a:r>
            <a:r>
              <a:rPr lang="en" sz="1400" b="1">
                <a:solidFill>
                  <a:schemeClr val="dk1"/>
                </a:solidFill>
                <a:latin typeface="Trebuchet MS"/>
                <a:ea typeface="Trebuchet MS"/>
                <a:cs typeface="Trebuchet MS"/>
                <a:sym typeface="Trebuchet MS"/>
              </a:rPr>
              <a:t>who is approved by the District to substitute teach, </a:t>
            </a:r>
            <a:r>
              <a:rPr lang="en" sz="1400">
                <a:solidFill>
                  <a:schemeClr val="dk1"/>
                </a:solidFill>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School must share with parents their child’s assessments results (FSA, EOC and SSA). </a:t>
            </a:r>
            <a:endParaRPr sz="1400">
              <a:solidFill>
                <a:schemeClr val="dk1"/>
              </a:solidFill>
              <a:latin typeface="Trebuchet MS"/>
              <a:ea typeface="Trebuchet MS"/>
              <a:cs typeface="Trebuchet MS"/>
              <a:sym typeface="Trebuchet MS"/>
            </a:endParaRPr>
          </a:p>
        </p:txBody>
      </p:sp>
      <p:sp>
        <p:nvSpPr>
          <p:cNvPr id="262" name="Google Shape;262;g146c891d9bd_0_973: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472ca33b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472ca33b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​Migrant families are constantly moving from one state to another, from one district to another, in search of agricultural work. They children fall behind due to their high mobility. These children may be eligible for services provided by the Migrant Education Program. The goal of the MEP is to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 sz="1400">
                <a:solidFill>
                  <a:schemeClr val="dk1"/>
                </a:solidFill>
                <a:latin typeface="Trebuchet MS"/>
                <a:ea typeface="Trebuchet MS"/>
                <a:cs typeface="Trebuchet MS"/>
                <a:sym typeface="Trebuchet MS"/>
              </a:rPr>
              <a:t>​</a:t>
            </a:r>
            <a:br>
              <a:rPr lang="en" sz="1200">
                <a:solidFill>
                  <a:schemeClr val="dk1"/>
                </a:solidFill>
                <a:latin typeface="Calibri"/>
                <a:ea typeface="Calibri"/>
                <a:cs typeface="Calibri"/>
                <a:sym typeface="Calibri"/>
              </a:rPr>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472ca33bd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472ca33bd4_0_90: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br>
              <a:rPr lang="en"/>
            </a:br>
            <a:endParaRPr/>
          </a:p>
        </p:txBody>
      </p:sp>
      <p:sp>
        <p:nvSpPr>
          <p:cNvPr id="282" name="Google Shape;282;g1472ca33bd4_0_90: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72ca33bd4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72ca33bd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 sz="1400">
                <a:solidFill>
                  <a:schemeClr val="dk1"/>
                </a:solidFill>
                <a:latin typeface="Trebuchet MS"/>
                <a:ea typeface="Trebuchet MS"/>
                <a:cs typeface="Trebuchet MS"/>
                <a:sym typeface="Trebuchet MS"/>
              </a:rPr>
              <a:t>The program provides supplemental academic and social support to migrant students and their families. However, the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 sz="1400">
                <a:solidFill>
                  <a:schemeClr val="dk1"/>
                </a:solidFill>
                <a:latin typeface="Trebuchet MS"/>
                <a:ea typeface="Trebuchet MS"/>
                <a:cs typeface="Trebuchet MS"/>
                <a:sym typeface="Trebuchet MS"/>
              </a:rPr>
              <a:t>The Parent/Guardian must be interviewed to see if they qualify.</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 sz="1400">
                <a:solidFill>
                  <a:schemeClr val="dk1"/>
                </a:solidFill>
                <a:latin typeface="Trebuchet MS"/>
                <a:ea typeface="Trebuchet MS"/>
                <a:cs typeface="Trebuchet MS"/>
                <a:sym typeface="Trebuchet MS"/>
              </a:rPr>
              <a:t> Parents may call the school to ask for an interview. ​</a:t>
            </a:r>
            <a:br>
              <a:rPr lang="en" sz="1200">
                <a:solidFill>
                  <a:schemeClr val="dk1"/>
                </a:solidFill>
                <a:latin typeface="Calibri"/>
                <a:ea typeface="Calibri"/>
                <a:cs typeface="Calibri"/>
                <a:sym typeface="Calibri"/>
              </a:rPr>
            </a:b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70a9e4ef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470a9e4ef5_0_175: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5" name="Google Shape;135;g1470a9e4ef5_0_175: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70a9e4ef5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470a9e4ef5_0_25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sz="1400">
              <a:latin typeface="Trebuchet MS"/>
              <a:ea typeface="Trebuchet MS"/>
              <a:cs typeface="Trebuchet MS"/>
              <a:sym typeface="Trebuchet MS"/>
            </a:endParaRPr>
          </a:p>
        </p:txBody>
      </p:sp>
      <p:sp>
        <p:nvSpPr>
          <p:cNvPr id="145" name="Google Shape;145;g1470a9e4ef5_0_25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70a9e4ef5_0_342:notes"/>
          <p:cNvSpPr txBox="1">
            <a:spLocks noGrp="1"/>
          </p:cNvSpPr>
          <p:nvPr>
            <p:ph type="body" idx="1"/>
          </p:nvPr>
        </p:nvSpPr>
        <p:spPr>
          <a:xfrm>
            <a:off x="685800" y="4343404"/>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1470a9e4ef5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46c891d9bd_0_1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46c891d9bd_0_126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if there are any questions.</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Ask participants to complete evaluation using the link posted to school website under Annual Meeting.</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Thank participants for attending.</a:t>
            </a:r>
            <a:endParaRPr sz="1400">
              <a:latin typeface="Trebuchet MS"/>
              <a:ea typeface="Trebuchet MS"/>
              <a:cs typeface="Trebuchet MS"/>
              <a:sym typeface="Trebuchet MS"/>
            </a:endParaRPr>
          </a:p>
        </p:txBody>
      </p:sp>
      <p:sp>
        <p:nvSpPr>
          <p:cNvPr id="330" name="Google Shape;330;g146c891d9bd_0_126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6c891d9bd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146c891d9bd_0_1378: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sz="14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06" name="Google Shape;106;g146c891d9bd_0_1378: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6c891d9bd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46c891d9bd_0_131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School’s qualify for Title I funding based on the percentage of students eligible to receive free/reduced priced meals.  That is why completing the lunch application is very important. The more students who are eligible, the more funding the school receives. </a:t>
            </a:r>
            <a:endParaRPr sz="1400">
              <a:latin typeface="Trebuchet MS"/>
              <a:ea typeface="Trebuchet MS"/>
              <a:cs typeface="Trebuchet MS"/>
              <a:sym typeface="Trebuchet MS"/>
            </a:endParaRPr>
          </a:p>
        </p:txBody>
      </p:sp>
      <p:sp>
        <p:nvSpPr>
          <p:cNvPr id="118" name="Google Shape;118;g146c891d9bd_0_131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6c891d9b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46c891d9bd_0_79: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Calibri"/>
                <a:ea typeface="Calibri"/>
                <a:cs typeface="Calibri"/>
                <a:sym typeface="Calibri"/>
              </a:rPr>
              <a:t>Presenter dialogue – </a:t>
            </a:r>
            <a:endParaRPr sz="1400"/>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sz="1400"/>
          </a:p>
        </p:txBody>
      </p:sp>
      <p:sp>
        <p:nvSpPr>
          <p:cNvPr id="129" name="Google Shape;129;g146c891d9bd_0_79: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6c891d9b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46c891d9bd_0_14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Arial"/>
              <a:buNone/>
            </a:pPr>
            <a:r>
              <a:rPr lang="en" sz="1400">
                <a:solidFill>
                  <a:schemeClr val="dk1"/>
                </a:solidFill>
                <a:latin typeface="Trebuchet MS"/>
                <a:ea typeface="Trebuchet MS"/>
                <a:cs typeface="Trebuchet MS"/>
                <a:sym typeface="Trebuchet MS"/>
              </a:rPr>
              <a:t>*   Share these will be discussed further in the presentation.  </a:t>
            </a:r>
            <a:endParaRPr sz="1400">
              <a:latin typeface="Trebuchet MS"/>
              <a:ea typeface="Trebuchet MS"/>
              <a:cs typeface="Trebuchet MS"/>
              <a:sym typeface="Trebuchet MS"/>
            </a:endParaRPr>
          </a:p>
          <a:p>
            <a:pPr marL="165100" marR="0" lvl="0" indent="-177800" algn="l" rtl="0">
              <a:lnSpc>
                <a:spcPct val="100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Parents also have the right to be part of other decision-making committees like SAC and PTA (PTSO) and to request regular meetings.  We will be sharing more about parents’ rights and family engagement throughout the presentation.</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137" name="Google Shape;137;g146c891d9bd_0_14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6c891d9bd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46c891d9bd_0_320: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 sz="1400">
                <a:solidFill>
                  <a:schemeClr val="dk1"/>
                </a:solidFill>
                <a:latin typeface="Trebuchet MS"/>
                <a:ea typeface="Trebuchet MS"/>
                <a:cs typeface="Trebuchet MS"/>
                <a:sym typeface="Trebuchet MS"/>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sz="1400">
              <a:latin typeface="Trebuchet MS"/>
              <a:ea typeface="Trebuchet MS"/>
              <a:cs typeface="Trebuchet MS"/>
              <a:sym typeface="Trebuchet MS"/>
            </a:endParaRPr>
          </a:p>
          <a:p>
            <a:pPr marL="0" lvl="0" indent="0" algn="l" rtl="0">
              <a:spcBef>
                <a:spcPts val="0"/>
              </a:spcBef>
              <a:spcAft>
                <a:spcPts val="0"/>
              </a:spcAft>
              <a:buNone/>
            </a:pPr>
            <a:endParaRPr/>
          </a:p>
        </p:txBody>
      </p:sp>
      <p:sp>
        <p:nvSpPr>
          <p:cNvPr id="146" name="Google Shape;146;g146c891d9bd_0_320: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6c891d9bd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46c891d9bd_0_381: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FY21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None/>
            </a:pPr>
            <a:endParaRPr sz="1400" b="1" i="1" u="sng">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58" name="Google Shape;158;g146c891d9bd_0_381: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extLst>
      <p:ext uri="{BB962C8B-B14F-4D97-AF65-F5344CB8AC3E}">
        <p14:creationId xmlns:p14="http://schemas.microsoft.com/office/powerpoint/2010/main" val="24682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 name="Google Shape;2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58"/>
        <p:cNvGrpSpPr/>
        <p:nvPr/>
      </p:nvGrpSpPr>
      <p:grpSpPr>
        <a:xfrm>
          <a:off x="0" y="0"/>
          <a:ext cx="0" cy="0"/>
          <a:chOff x="0" y="0"/>
          <a:chExt cx="0" cy="0"/>
        </a:xfrm>
      </p:grpSpPr>
      <p:sp>
        <p:nvSpPr>
          <p:cNvPr id="59" name="Google Shape;59;g146c891d9bd_0_136"/>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0" name="Google Shape;60;g146c891d9bd_0_136"/>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1" name="Google Shape;61;g146c891d9bd_0_136"/>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g146c891d9bd_0_136"/>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63"/>
        <p:cNvGrpSpPr/>
        <p:nvPr/>
      </p:nvGrpSpPr>
      <p:grpSpPr>
        <a:xfrm>
          <a:off x="0" y="0"/>
          <a:ext cx="0" cy="0"/>
          <a:chOff x="0" y="0"/>
          <a:chExt cx="0" cy="0"/>
        </a:xfrm>
      </p:grpSpPr>
      <p:sp>
        <p:nvSpPr>
          <p:cNvPr id="64" name="Google Shape;64;g146c891d9bd_0_315"/>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5" name="Google Shape;65;g146c891d9bd_0_315"/>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6" name="Google Shape;66;g146c891d9bd_0_315"/>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g146c891d9bd_0_315"/>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g146c891d9bd_0_674"/>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0" name="Google Shape;70;g146c891d9bd_0_67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1" name="Google Shape;71;g146c891d9bd_0_674"/>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2" name="Google Shape;72;g146c891d9bd_0_674"/>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3" name="Google Shape;73;g146c891d9bd_0_674"/>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g146c891d9bd_0_674"/>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a:solidFill>
                  <a:srgbClr val="888888"/>
                </a:solidFill>
                <a:latin typeface="Calibri"/>
                <a:ea typeface="Calibri"/>
                <a:cs typeface="Calibri"/>
                <a:sym typeface="Calibri"/>
              </a:defRPr>
            </a:lvl1pPr>
            <a:lvl2pPr marL="0" lvl="1" indent="0" algn="l" rtl="0">
              <a:spcBef>
                <a:spcPts val="0"/>
              </a:spcBef>
              <a:buNone/>
              <a:defRPr sz="1200">
                <a:solidFill>
                  <a:srgbClr val="888888"/>
                </a:solidFill>
                <a:latin typeface="Calibri"/>
                <a:ea typeface="Calibri"/>
                <a:cs typeface="Calibri"/>
                <a:sym typeface="Calibri"/>
              </a:defRPr>
            </a:lvl2pPr>
            <a:lvl3pPr marL="0" lvl="2" indent="0" algn="l" rtl="0">
              <a:spcBef>
                <a:spcPts val="0"/>
              </a:spcBef>
              <a:buNone/>
              <a:defRPr sz="1200">
                <a:solidFill>
                  <a:srgbClr val="888888"/>
                </a:solidFill>
                <a:latin typeface="Calibri"/>
                <a:ea typeface="Calibri"/>
                <a:cs typeface="Calibri"/>
                <a:sym typeface="Calibri"/>
              </a:defRPr>
            </a:lvl3pPr>
            <a:lvl4pPr marL="0" lvl="3" indent="0" algn="l" rtl="0">
              <a:spcBef>
                <a:spcPts val="0"/>
              </a:spcBef>
              <a:buNone/>
              <a:defRPr sz="1200">
                <a:solidFill>
                  <a:srgbClr val="888888"/>
                </a:solidFill>
                <a:latin typeface="Calibri"/>
                <a:ea typeface="Calibri"/>
                <a:cs typeface="Calibri"/>
                <a:sym typeface="Calibri"/>
              </a:defRPr>
            </a:lvl4pPr>
            <a:lvl5pPr marL="0" lvl="4" indent="0" algn="l" rtl="0">
              <a:spcBef>
                <a:spcPts val="0"/>
              </a:spcBef>
              <a:buNone/>
              <a:defRPr sz="1200">
                <a:solidFill>
                  <a:srgbClr val="888888"/>
                </a:solidFill>
                <a:latin typeface="Calibri"/>
                <a:ea typeface="Calibri"/>
                <a:cs typeface="Calibri"/>
                <a:sym typeface="Calibri"/>
              </a:defRPr>
            </a:lvl5pPr>
            <a:lvl6pPr marL="0" lvl="5" indent="0" algn="l" rtl="0">
              <a:spcBef>
                <a:spcPts val="0"/>
              </a:spcBef>
              <a:buNone/>
              <a:defRPr sz="1200">
                <a:solidFill>
                  <a:srgbClr val="888888"/>
                </a:solidFill>
                <a:latin typeface="Calibri"/>
                <a:ea typeface="Calibri"/>
                <a:cs typeface="Calibri"/>
                <a:sym typeface="Calibri"/>
              </a:defRPr>
            </a:lvl6pPr>
            <a:lvl7pPr marL="0" lvl="6" indent="0" algn="l" rtl="0">
              <a:spcBef>
                <a:spcPts val="0"/>
              </a:spcBef>
              <a:buNone/>
              <a:defRPr sz="1200">
                <a:solidFill>
                  <a:srgbClr val="888888"/>
                </a:solidFill>
                <a:latin typeface="Calibri"/>
                <a:ea typeface="Calibri"/>
                <a:cs typeface="Calibri"/>
                <a:sym typeface="Calibri"/>
              </a:defRPr>
            </a:lvl7pPr>
            <a:lvl8pPr marL="0" lvl="7" indent="0" algn="l" rtl="0">
              <a:spcBef>
                <a:spcPts val="0"/>
              </a:spcBef>
              <a:buNone/>
              <a:defRPr sz="1200">
                <a:solidFill>
                  <a:srgbClr val="888888"/>
                </a:solidFill>
                <a:latin typeface="Calibri"/>
                <a:ea typeface="Calibri"/>
                <a:cs typeface="Calibri"/>
                <a:sym typeface="Calibri"/>
              </a:defRPr>
            </a:lvl8pPr>
            <a:lvl9pPr marL="0" lvl="8" indent="0" algn="l" rtl="0">
              <a:spcBef>
                <a:spcPts val="0"/>
              </a:spcBef>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75"/>
        <p:cNvGrpSpPr/>
        <p:nvPr/>
      </p:nvGrpSpPr>
      <p:grpSpPr>
        <a:xfrm>
          <a:off x="0" y="0"/>
          <a:ext cx="0" cy="0"/>
          <a:chOff x="0" y="0"/>
          <a:chExt cx="0" cy="0"/>
        </a:xfrm>
      </p:grpSpPr>
      <p:sp>
        <p:nvSpPr>
          <p:cNvPr id="76" name="Google Shape;76;g146c891d9bd_0_149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7" name="Google Shape;77;g146c891d9bd_0_149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8" name="Google Shape;78;g146c891d9bd_0_149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g146c891d9bd_0_149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80"/>
        <p:cNvGrpSpPr/>
        <p:nvPr/>
      </p:nvGrpSpPr>
      <p:grpSpPr>
        <a:xfrm>
          <a:off x="0" y="0"/>
          <a:ext cx="0" cy="0"/>
          <a:chOff x="0" y="0"/>
          <a:chExt cx="0" cy="0"/>
        </a:xfrm>
      </p:grpSpPr>
      <p:sp>
        <p:nvSpPr>
          <p:cNvPr id="81" name="Google Shape;81;g1472ca33bd4_0_8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 name="Google Shape;82;g1472ca33bd4_0_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3" name="Google Shape;2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4"/>
          <p:cNvPicPr preferRelativeResize="0"/>
          <p:nvPr/>
        </p:nvPicPr>
        <p:blipFill rotWithShape="1">
          <a:blip r:embed="rId18">
            <a:alphaModFix/>
          </a:blip>
          <a:srcRect/>
          <a:stretch/>
        </p:blipFill>
        <p:spPr>
          <a:xfrm>
            <a:off x="6341" y="0"/>
            <a:ext cx="9131318" cy="5143500"/>
          </a:xfrm>
          <a:prstGeom prst="rect">
            <a:avLst/>
          </a:prstGeom>
          <a:noFill/>
          <a:ln>
            <a:noFill/>
          </a:ln>
        </p:spPr>
      </p:pic>
      <p:sp>
        <p:nvSpPr>
          <p:cNvPr id="10" name="Google Shape;10;p4"/>
          <p:cNvSpPr txBox="1"/>
          <p:nvPr/>
        </p:nvSpPr>
        <p:spPr>
          <a:xfrm>
            <a:off x="6350" y="4743300"/>
            <a:ext cx="325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pic>
        <p:nvPicPr>
          <p:cNvPr id="11" name="Google Shape;11;p4"/>
          <p:cNvPicPr preferRelativeResize="0"/>
          <p:nvPr/>
        </p:nvPicPr>
        <p:blipFill rotWithShape="1">
          <a:blip r:embed="rId18">
            <a:alphaModFix/>
          </a:blip>
          <a:srcRect/>
          <a:stretch/>
        </p:blipFill>
        <p:spPr>
          <a:xfrm>
            <a:off x="6341" y="0"/>
            <a:ext cx="9131318" cy="5143500"/>
          </a:xfrm>
          <a:prstGeom prst="rect">
            <a:avLst/>
          </a:prstGeom>
          <a:noFill/>
          <a:ln>
            <a:noFill/>
          </a:ln>
        </p:spPr>
      </p:pic>
      <p:sp>
        <p:nvSpPr>
          <p:cNvPr id="12" name="Google Shape;12;p4"/>
          <p:cNvSpPr txBox="1"/>
          <p:nvPr/>
        </p:nvSpPr>
        <p:spPr>
          <a:xfrm>
            <a:off x="6350" y="4743300"/>
            <a:ext cx="325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pic>
        <p:nvPicPr>
          <p:cNvPr id="13" name="Google Shape;13;p4"/>
          <p:cNvPicPr preferRelativeResize="0"/>
          <p:nvPr/>
        </p:nvPicPr>
        <p:blipFill rotWithShape="1">
          <a:blip r:embed="rId19">
            <a:alphaModFix/>
          </a:blip>
          <a:srcRect/>
          <a:stretch/>
        </p:blipFill>
        <p:spPr>
          <a:xfrm>
            <a:off x="8410825" y="33390"/>
            <a:ext cx="654734" cy="306421"/>
          </a:xfrm>
          <a:prstGeom prst="rect">
            <a:avLst/>
          </a:prstGeom>
          <a:noFill/>
          <a:ln>
            <a:noFill/>
          </a:ln>
        </p:spPr>
      </p:pic>
      <p:pic>
        <p:nvPicPr>
          <p:cNvPr id="14" name="Google Shape;14;p4"/>
          <p:cNvPicPr preferRelativeResize="0"/>
          <p:nvPr/>
        </p:nvPicPr>
        <p:blipFill rotWithShape="1">
          <a:blip r:embed="rId20">
            <a:alphaModFix/>
          </a:blip>
          <a:srcRect/>
          <a:stretch/>
        </p:blipFill>
        <p:spPr>
          <a:xfrm>
            <a:off x="0" y="2"/>
            <a:ext cx="9144000" cy="5143487"/>
          </a:xfrm>
          <a:prstGeom prst="rect">
            <a:avLst/>
          </a:prstGeom>
          <a:noFill/>
          <a:ln>
            <a:noFill/>
          </a:ln>
        </p:spPr>
      </p:pic>
      <p:pic>
        <p:nvPicPr>
          <p:cNvPr id="15" name="Google Shape;15;p4"/>
          <p:cNvPicPr preferRelativeResize="0"/>
          <p:nvPr/>
        </p:nvPicPr>
        <p:blipFill rotWithShape="1">
          <a:blip r:embed="rId19">
            <a:alphaModFix/>
          </a:blip>
          <a:srcRect/>
          <a:stretch/>
        </p:blipFill>
        <p:spPr>
          <a:xfrm>
            <a:off x="8428381" y="26504"/>
            <a:ext cx="654734" cy="306421"/>
          </a:xfrm>
          <a:prstGeom prst="rect">
            <a:avLst/>
          </a:prstGeom>
          <a:noFill/>
          <a:ln>
            <a:noFill/>
          </a:ln>
        </p:spPr>
      </p:pic>
      <p:sp>
        <p:nvSpPr>
          <p:cNvPr id="16" name="Google Shape;16;p4"/>
          <p:cNvSpPr txBox="1"/>
          <p:nvPr/>
        </p:nvSpPr>
        <p:spPr>
          <a:xfrm>
            <a:off x="0" y="0"/>
            <a:ext cx="30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Jorge.Echegaray@palmbeachschool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www.palmbeachschools.org/Page/88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
          <p:cNvSpPr txBox="1"/>
          <p:nvPr/>
        </p:nvSpPr>
        <p:spPr>
          <a:xfrm>
            <a:off x="862425" y="1810675"/>
            <a:ext cx="7184400" cy="95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B5394"/>
                </a:solidFill>
                <a:latin typeface="Trebuchet MS"/>
                <a:ea typeface="Trebuchet MS"/>
                <a:cs typeface="Trebuchet MS"/>
                <a:sym typeface="Trebuchet MS"/>
              </a:rPr>
              <a:t>Title I Annual Meeting</a:t>
            </a:r>
            <a:r>
              <a:rPr lang="en" sz="5000" b="1">
                <a:solidFill>
                  <a:srgbClr val="002060"/>
                </a:solidFill>
              </a:rPr>
              <a:t> </a:t>
            </a:r>
            <a:endParaRPr/>
          </a:p>
        </p:txBody>
      </p:sp>
      <p:sp>
        <p:nvSpPr>
          <p:cNvPr id="90" name="Google Shape;90;p1"/>
          <p:cNvSpPr txBox="1"/>
          <p:nvPr/>
        </p:nvSpPr>
        <p:spPr>
          <a:xfrm>
            <a:off x="1513950" y="2971400"/>
            <a:ext cx="6598200" cy="1480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600"/>
              </a:spcBef>
              <a:spcAft>
                <a:spcPts val="0"/>
              </a:spcAft>
              <a:buNone/>
            </a:pPr>
            <a:r>
              <a:rPr lang="en" sz="2400" b="1" i="1">
                <a:latin typeface="Trebuchet MS"/>
                <a:ea typeface="Trebuchet MS"/>
                <a:cs typeface="Trebuchet MS"/>
                <a:sym typeface="Trebuchet MS"/>
              </a:rPr>
              <a:t>A Collaborative Presentation</a:t>
            </a:r>
            <a:endParaRPr sz="2400" b="1" i="1">
              <a:latin typeface="Trebuchet MS"/>
              <a:ea typeface="Trebuchet MS"/>
              <a:cs typeface="Trebuchet MS"/>
              <a:sym typeface="Trebuchet MS"/>
            </a:endParaRPr>
          </a:p>
          <a:p>
            <a:pPr marL="0" lvl="0" indent="0" algn="ctr" rtl="0">
              <a:lnSpc>
                <a:spcPct val="115000"/>
              </a:lnSpc>
              <a:spcBef>
                <a:spcPts val="600"/>
              </a:spcBef>
              <a:spcAft>
                <a:spcPts val="0"/>
              </a:spcAft>
              <a:buNone/>
            </a:pPr>
            <a:r>
              <a:rPr lang="en" sz="2400" b="1" i="1">
                <a:latin typeface="Trebuchet MS"/>
                <a:ea typeface="Trebuchet MS"/>
                <a:cs typeface="Trebuchet MS"/>
                <a:sym typeface="Trebuchet MS"/>
              </a:rPr>
              <a:t>Department of Federal and State Programs and Title I Schools</a:t>
            </a:r>
            <a:endParaRPr sz="2400" b="1" i="1">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919650" y="1288925"/>
            <a:ext cx="7700400" cy="3474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47500" lnSpcReduction="20000"/>
          </a:bodyPr>
          <a:lstStyle/>
          <a:p>
            <a:pPr marL="0" lvl="0" indent="0" algn="l" rtl="0">
              <a:spcBef>
                <a:spcPts val="0"/>
              </a:spcBef>
              <a:spcAft>
                <a:spcPts val="0"/>
              </a:spcAft>
              <a:buNone/>
            </a:pPr>
            <a:fld id="{00000000-1234-1234-1234-123412341234}" type="slidenum">
              <a:rPr lang="en">
                <a:solidFill>
                  <a:srgbClr val="FFFFFF"/>
                </a:solidFill>
              </a:rPr>
              <a:t>10</a:t>
            </a:fld>
            <a:endParaRPr>
              <a:solidFill>
                <a:srgbClr val="FFFFFF"/>
              </a:solidFill>
            </a:endParaRPr>
          </a:p>
        </p:txBody>
      </p:sp>
      <p:sp>
        <p:nvSpPr>
          <p:cNvPr id="4" name="TextBox 3">
            <a:extLst>
              <a:ext uri="{FF2B5EF4-FFF2-40B4-BE49-F238E27FC236}">
                <a16:creationId xmlns:a16="http://schemas.microsoft.com/office/drawing/2014/main" id="{A1F2CC80-2628-CB59-1DB6-41FBE9F604F6}"/>
              </a:ext>
            </a:extLst>
          </p:cNvPr>
          <p:cNvSpPr txBox="1"/>
          <p:nvPr/>
        </p:nvSpPr>
        <p:spPr>
          <a:xfrm>
            <a:off x="694800" y="1105857"/>
            <a:ext cx="8046000" cy="3108543"/>
          </a:xfrm>
          <a:prstGeom prst="rect">
            <a:avLst/>
          </a:prstGeom>
          <a:noFill/>
        </p:spPr>
        <p:txBody>
          <a:bodyPr wrap="square">
            <a:spAutoFit/>
          </a:bodyPr>
          <a:lstStyle/>
          <a:p>
            <a:pPr algn="just"/>
            <a:r>
              <a:rPr lang="en-US" b="0" i="0" dirty="0">
                <a:solidFill>
                  <a:srgbClr val="212529"/>
                </a:solidFill>
                <a:effectLst/>
                <a:latin typeface="Inter"/>
              </a:rPr>
              <a:t>Everglades Preparatory Academy strives to provide a well-rounded education. Teachers and administrators use </a:t>
            </a:r>
            <a:r>
              <a:rPr lang="en-US" b="1" i="0" dirty="0">
                <a:solidFill>
                  <a:srgbClr val="212529"/>
                </a:solidFill>
                <a:effectLst/>
                <a:latin typeface="Inter"/>
              </a:rPr>
              <a:t>data to drive instruction</a:t>
            </a:r>
            <a:r>
              <a:rPr lang="en-US" b="0" i="0" dirty="0">
                <a:solidFill>
                  <a:srgbClr val="212529"/>
                </a:solidFill>
                <a:effectLst/>
                <a:latin typeface="Inter"/>
              </a:rPr>
              <a:t>. This data includes but is not limited to FAST Progress Monitoring Data, FSA data, SAT/ACT, </a:t>
            </a:r>
            <a:r>
              <a:rPr lang="en-US" b="0" i="0" dirty="0" err="1">
                <a:solidFill>
                  <a:srgbClr val="212529"/>
                </a:solidFill>
                <a:effectLst/>
                <a:latin typeface="Inter"/>
              </a:rPr>
              <a:t>ReadingPlus</a:t>
            </a:r>
            <a:r>
              <a:rPr lang="en-US" b="0" i="0" dirty="0">
                <a:solidFill>
                  <a:srgbClr val="212529"/>
                </a:solidFill>
                <a:effectLst/>
                <a:latin typeface="Inter"/>
              </a:rPr>
              <a:t>, Delta Math, Performance Matters FSQs and USAs, and teacher-created alternative assessments.</a:t>
            </a:r>
          </a:p>
          <a:p>
            <a:pPr algn="just"/>
            <a:endParaRPr lang="en-US" b="0" i="0" dirty="0">
              <a:solidFill>
                <a:srgbClr val="212529"/>
              </a:solidFill>
              <a:effectLst/>
              <a:latin typeface="Inter"/>
            </a:endParaRPr>
          </a:p>
          <a:p>
            <a:pPr algn="just"/>
            <a:r>
              <a:rPr lang="en-US" b="0" i="0" dirty="0">
                <a:solidFill>
                  <a:srgbClr val="212529"/>
                </a:solidFill>
                <a:effectLst/>
                <a:latin typeface="Inter"/>
              </a:rPr>
              <a:t>All </a:t>
            </a:r>
            <a:r>
              <a:rPr lang="en-US" b="1" i="0" dirty="0">
                <a:solidFill>
                  <a:srgbClr val="212529"/>
                </a:solidFill>
                <a:effectLst/>
                <a:latin typeface="Inter"/>
              </a:rPr>
              <a:t>lessons</a:t>
            </a:r>
            <a:r>
              <a:rPr lang="en-US" b="0" i="0" dirty="0">
                <a:solidFill>
                  <a:srgbClr val="212529"/>
                </a:solidFill>
                <a:effectLst/>
                <a:latin typeface="Inter"/>
              </a:rPr>
              <a:t> are developed in alignment with the </a:t>
            </a:r>
            <a:r>
              <a:rPr lang="en-US" b="1" i="0" dirty="0">
                <a:solidFill>
                  <a:srgbClr val="212529"/>
                </a:solidFill>
                <a:effectLst/>
                <a:latin typeface="Inter"/>
              </a:rPr>
              <a:t>BEST Standards </a:t>
            </a:r>
            <a:r>
              <a:rPr lang="en-US" b="0" i="0" dirty="0">
                <a:solidFill>
                  <a:srgbClr val="212529"/>
                </a:solidFill>
                <a:effectLst/>
                <a:latin typeface="Inter"/>
              </a:rPr>
              <a:t>and all teachers actively use </a:t>
            </a:r>
            <a:r>
              <a:rPr lang="en-US" b="1" i="0" dirty="0" err="1">
                <a:solidFill>
                  <a:srgbClr val="212529"/>
                </a:solidFill>
                <a:effectLst/>
                <a:latin typeface="Inter"/>
              </a:rPr>
              <a:t>CPalms</a:t>
            </a:r>
            <a:r>
              <a:rPr lang="en-US" b="0" i="0" dirty="0">
                <a:solidFill>
                  <a:srgbClr val="212529"/>
                </a:solidFill>
                <a:effectLst/>
                <a:latin typeface="Inter"/>
              </a:rPr>
              <a:t> as a resource to ensure that their lessons are aligned and relevant. Teachers are also supported by district curriculum specialists and follow the Scope and Sequence designed for their content area. </a:t>
            </a:r>
          </a:p>
          <a:p>
            <a:pPr algn="just"/>
            <a:endParaRPr lang="en-US" dirty="0">
              <a:solidFill>
                <a:srgbClr val="212529"/>
              </a:solidFill>
              <a:latin typeface="Inter"/>
            </a:endParaRPr>
          </a:p>
          <a:p>
            <a:pPr algn="just"/>
            <a:r>
              <a:rPr lang="en-US" b="0" i="0" dirty="0">
                <a:solidFill>
                  <a:srgbClr val="212529"/>
                </a:solidFill>
                <a:effectLst/>
                <a:latin typeface="Inter"/>
              </a:rPr>
              <a:t>Everglades Preparatory Academies seeks </a:t>
            </a:r>
            <a:r>
              <a:rPr lang="en-US" b="1" i="0" dirty="0">
                <a:solidFill>
                  <a:srgbClr val="212529"/>
                </a:solidFill>
                <a:effectLst/>
                <a:latin typeface="Inter"/>
              </a:rPr>
              <a:t>collaborative partnerships </a:t>
            </a:r>
            <a:r>
              <a:rPr lang="en-US" b="0" i="0" dirty="0">
                <a:solidFill>
                  <a:srgbClr val="212529"/>
                </a:solidFill>
                <a:effectLst/>
                <a:latin typeface="Inter"/>
              </a:rPr>
              <a:t>that can provide exposure and information to our students such as Student ACEs, Palm Beach State, CareerSource, and Families First.</a:t>
            </a:r>
          </a:p>
          <a:p>
            <a:pPr algn="just"/>
            <a:endParaRPr lang="en-US" dirty="0">
              <a:solidFill>
                <a:srgbClr val="212529"/>
              </a:solidFill>
              <a:latin typeface="Inter"/>
            </a:endParaRPr>
          </a:p>
          <a:p>
            <a:pPr algn="just"/>
            <a:r>
              <a:rPr lang="en-US" b="0" i="0" dirty="0">
                <a:solidFill>
                  <a:srgbClr val="212529"/>
                </a:solidFill>
                <a:effectLst/>
                <a:latin typeface="Inter"/>
              </a:rPr>
              <a:t>Everglades Preparatory ensures that </a:t>
            </a:r>
            <a:r>
              <a:rPr lang="en-US" b="1" i="0" dirty="0">
                <a:solidFill>
                  <a:srgbClr val="212529"/>
                </a:solidFill>
                <a:effectLst/>
                <a:latin typeface="Inter"/>
              </a:rPr>
              <a:t>students’ needs </a:t>
            </a:r>
            <a:r>
              <a:rPr lang="en-US" b="0" i="0" dirty="0">
                <a:solidFill>
                  <a:srgbClr val="212529"/>
                </a:solidFill>
                <a:effectLst/>
                <a:latin typeface="Inter"/>
              </a:rPr>
              <a:t>are met according to their </a:t>
            </a:r>
            <a:r>
              <a:rPr lang="en-US" b="1" i="0" dirty="0">
                <a:solidFill>
                  <a:srgbClr val="212529"/>
                </a:solidFill>
                <a:effectLst/>
                <a:latin typeface="Inter"/>
              </a:rPr>
              <a:t>504/IEP Plan</a:t>
            </a:r>
            <a:r>
              <a:rPr lang="en-US" b="0" i="0" dirty="0">
                <a:solidFill>
                  <a:srgbClr val="212529"/>
                </a:solidFill>
                <a:effectLst/>
                <a:latin typeface="Inter"/>
              </a:rPr>
              <a:t>. Everglades Preparatory Academy utilizes APEX Learning to provide additional </a:t>
            </a:r>
            <a:r>
              <a:rPr lang="en-US" b="1" i="0" dirty="0">
                <a:solidFill>
                  <a:srgbClr val="212529"/>
                </a:solidFill>
                <a:effectLst/>
                <a:latin typeface="Inter"/>
              </a:rPr>
              <a:t>course recovery </a:t>
            </a:r>
            <a:r>
              <a:rPr lang="en-US" b="0" i="0" dirty="0">
                <a:solidFill>
                  <a:srgbClr val="212529"/>
                </a:solidFill>
                <a:effectLst/>
                <a:latin typeface="Inter"/>
              </a:rPr>
              <a:t>and course content.</a:t>
            </a:r>
            <a:endParaRPr lang="en-US" dirty="0">
              <a:solidFill>
                <a:srgbClr val="212529"/>
              </a:solidFill>
              <a:latin typeface="Inter"/>
            </a:endParaRPr>
          </a:p>
        </p:txBody>
      </p:sp>
    </p:spTree>
    <p:extLst>
      <p:ext uri="{BB962C8B-B14F-4D97-AF65-F5344CB8AC3E}">
        <p14:creationId xmlns:p14="http://schemas.microsoft.com/office/powerpoint/2010/main" val="7249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919650" y="1288925"/>
            <a:ext cx="7700400" cy="3474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47500" lnSpcReduction="20000"/>
          </a:bodyPr>
          <a:lstStyle/>
          <a:p>
            <a:pPr marL="0" lvl="0" indent="0" algn="l"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sp>
        <p:nvSpPr>
          <p:cNvPr id="4" name="TextBox 3">
            <a:extLst>
              <a:ext uri="{FF2B5EF4-FFF2-40B4-BE49-F238E27FC236}">
                <a16:creationId xmlns:a16="http://schemas.microsoft.com/office/drawing/2014/main" id="{A1F2CC80-2628-CB59-1DB6-41FBE9F604F6}"/>
              </a:ext>
            </a:extLst>
          </p:cNvPr>
          <p:cNvSpPr txBox="1"/>
          <p:nvPr/>
        </p:nvSpPr>
        <p:spPr>
          <a:xfrm>
            <a:off x="694800" y="1105857"/>
            <a:ext cx="8046000" cy="3108543"/>
          </a:xfrm>
          <a:prstGeom prst="rect">
            <a:avLst/>
          </a:prstGeom>
          <a:noFill/>
        </p:spPr>
        <p:txBody>
          <a:bodyPr wrap="square">
            <a:spAutoFit/>
          </a:bodyPr>
          <a:lstStyle/>
          <a:p>
            <a:pPr algn="just"/>
            <a:r>
              <a:rPr lang="en-US" b="0" i="0" dirty="0">
                <a:solidFill>
                  <a:srgbClr val="212529"/>
                </a:solidFill>
                <a:effectLst/>
                <a:latin typeface="Inter"/>
              </a:rPr>
              <a:t>Staff has built </a:t>
            </a:r>
            <a:r>
              <a:rPr lang="en-US" b="1" i="0" dirty="0">
                <a:solidFill>
                  <a:srgbClr val="212529"/>
                </a:solidFill>
                <a:effectLst/>
                <a:latin typeface="Inter"/>
              </a:rPr>
              <a:t>student awareness of and readiness for post-secondary opportunities</a:t>
            </a:r>
            <a:r>
              <a:rPr lang="en-US" b="0" i="0" dirty="0">
                <a:solidFill>
                  <a:srgbClr val="212529"/>
                </a:solidFill>
                <a:effectLst/>
                <a:latin typeface="Inter"/>
              </a:rPr>
              <a:t> and the workforce pathway to rigorous coursework, relevance, and engagement of the high school curriculum and college/military awareness programs. This pathway will include students who have traditionally faced barriers to successful post-secondary transitions. </a:t>
            </a:r>
          </a:p>
          <a:p>
            <a:pPr algn="just"/>
            <a:endParaRPr lang="en-US" dirty="0">
              <a:solidFill>
                <a:srgbClr val="212529"/>
              </a:solidFill>
              <a:latin typeface="Inter"/>
            </a:endParaRPr>
          </a:p>
          <a:p>
            <a:pPr algn="just"/>
            <a:r>
              <a:rPr lang="en-US" b="0" i="0" dirty="0">
                <a:solidFill>
                  <a:srgbClr val="212529"/>
                </a:solidFill>
                <a:effectLst/>
                <a:latin typeface="Inter"/>
              </a:rPr>
              <a:t>EPA is also in the process of developing a </a:t>
            </a:r>
            <a:r>
              <a:rPr lang="en-US" b="1" i="0" dirty="0">
                <a:solidFill>
                  <a:srgbClr val="212529"/>
                </a:solidFill>
                <a:effectLst/>
                <a:latin typeface="Inter"/>
              </a:rPr>
              <a:t>CTE career pathway in the area of </a:t>
            </a:r>
            <a:r>
              <a:rPr lang="en-US" b="1" i="0" dirty="0" err="1">
                <a:solidFill>
                  <a:srgbClr val="212529"/>
                </a:solidFill>
                <a:effectLst/>
                <a:latin typeface="Inter"/>
              </a:rPr>
              <a:t>Agritechnology</a:t>
            </a:r>
            <a:r>
              <a:rPr lang="en-US" b="0" i="0" dirty="0">
                <a:solidFill>
                  <a:srgbClr val="212529"/>
                </a:solidFill>
                <a:effectLst/>
                <a:latin typeface="Inter"/>
              </a:rPr>
              <a:t>. EPA Career Pathway—promotes dual/college enrollment and better job skills through collaborations among colleges, public schools, and businesses. This pathway utilizes career and technical courses, job shadowing, workshops, and counseling to assist students who have average academic performance with their career plans and applications.</a:t>
            </a:r>
          </a:p>
          <a:p>
            <a:pPr algn="just"/>
            <a:endParaRPr lang="en-US" dirty="0">
              <a:solidFill>
                <a:srgbClr val="212529"/>
              </a:solidFill>
              <a:latin typeface="Inter"/>
            </a:endParaRPr>
          </a:p>
          <a:p>
            <a:pPr algn="just"/>
            <a:r>
              <a:rPr lang="en-US" b="0" i="0" dirty="0">
                <a:solidFill>
                  <a:srgbClr val="212529"/>
                </a:solidFill>
                <a:effectLst/>
                <a:latin typeface="Inter"/>
              </a:rPr>
              <a:t>EPA </a:t>
            </a:r>
            <a:r>
              <a:rPr lang="en-US" b="1" i="0" dirty="0">
                <a:solidFill>
                  <a:srgbClr val="212529"/>
                </a:solidFill>
                <a:effectLst/>
                <a:latin typeface="Inter"/>
              </a:rPr>
              <a:t>collaborates with CareerSource Palm Beach County, Student ACEs, Project Lift and the Environmental Resource Management Department of Palm Beach County t</a:t>
            </a:r>
            <a:r>
              <a:rPr lang="en-US" b="0" i="0" dirty="0">
                <a:solidFill>
                  <a:srgbClr val="212529"/>
                </a:solidFill>
                <a:effectLst/>
                <a:latin typeface="Inter"/>
              </a:rPr>
              <a:t>o provide job shadowing, training and placement opportunities. EPA hosts an </a:t>
            </a:r>
            <a:r>
              <a:rPr lang="en-US" b="1" i="0" dirty="0">
                <a:solidFill>
                  <a:srgbClr val="212529"/>
                </a:solidFill>
                <a:effectLst/>
                <a:latin typeface="Inter"/>
              </a:rPr>
              <a:t>Annual College and Career Day</a:t>
            </a:r>
            <a:r>
              <a:rPr lang="en-US" b="0" i="0" dirty="0">
                <a:solidFill>
                  <a:srgbClr val="212529"/>
                </a:solidFill>
                <a:effectLst/>
                <a:latin typeface="Inter"/>
              </a:rPr>
              <a:t>.</a:t>
            </a:r>
            <a:endParaRPr lang="en-US" dirty="0">
              <a:solidFill>
                <a:srgbClr val="212529"/>
              </a:solidFill>
              <a:latin typeface="Inter"/>
            </a:endParaRPr>
          </a:p>
        </p:txBody>
      </p:sp>
    </p:spTree>
    <p:extLst>
      <p:ext uri="{BB962C8B-B14F-4D97-AF65-F5344CB8AC3E}">
        <p14:creationId xmlns:p14="http://schemas.microsoft.com/office/powerpoint/2010/main" val="2891007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403200" y="1105857"/>
            <a:ext cx="8216850" cy="3474900"/>
          </a:xfrm>
          <a:prstGeom prst="rect">
            <a:avLst/>
          </a:prstGeom>
          <a:noFill/>
          <a:ln>
            <a:noFill/>
          </a:ln>
        </p:spPr>
        <p:txBody>
          <a:bodyPr spcFirstLastPara="1" wrap="square" lIns="91425" tIns="45700" rIns="91425" bIns="45700" anchor="t" anchorCtr="0">
            <a:normAutofit/>
          </a:bodyPr>
          <a:lstStyle/>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Everglades Preparatory Academy coordinates and provides </a:t>
            </a:r>
            <a:r>
              <a:rPr lang="en-US" sz="1400" b="1" i="0" dirty="0">
                <a:solidFill>
                  <a:srgbClr val="212529"/>
                </a:solidFill>
                <a:effectLst/>
                <a:latin typeface="Inter"/>
              </a:rPr>
              <a:t>professional development opportunities </a:t>
            </a:r>
            <a:r>
              <a:rPr lang="en-US" sz="1400" b="0" i="0" dirty="0">
                <a:solidFill>
                  <a:srgbClr val="212529"/>
                </a:solidFill>
                <a:effectLst/>
                <a:latin typeface="Inter"/>
              </a:rPr>
              <a:t>for teachers through </a:t>
            </a:r>
            <a:r>
              <a:rPr lang="en-US" sz="1400" b="1" i="0" dirty="0">
                <a:solidFill>
                  <a:srgbClr val="212529"/>
                </a:solidFill>
                <a:effectLst/>
                <a:latin typeface="Inter"/>
              </a:rPr>
              <a:t>Team Huddles, Collaborative Planning, Data Analysis Meetings, coaching/mentoring, modeling, etc. </a:t>
            </a:r>
            <a:r>
              <a:rPr lang="en-US" sz="1400" b="0" i="0" dirty="0">
                <a:solidFill>
                  <a:srgbClr val="212529"/>
                </a:solidFill>
                <a:effectLst/>
                <a:latin typeface="Inter"/>
              </a:rPr>
              <a:t>Teachers meet once per week from 2:45pm to 4:00pm to engage in professional development. District curriculum support specialists are utilized to provide content area support.</a:t>
            </a:r>
          </a:p>
          <a:p>
            <a:pPr marL="0" lvl="0" indent="0" algn="just" rtl="0">
              <a:spcBef>
                <a:spcPts val="333"/>
              </a:spcBef>
              <a:spcAft>
                <a:spcPts val="0"/>
              </a:spcAft>
              <a:buClr>
                <a:schemeClr val="dk1"/>
              </a:buClr>
              <a:buSzPct val="100000"/>
              <a:buNone/>
            </a:pPr>
            <a:endParaRPr lang="en-US" sz="1400" dirty="0">
              <a:solidFill>
                <a:srgbClr val="212529"/>
              </a:solidFill>
              <a:latin typeface="Inter"/>
            </a:endParaRPr>
          </a:p>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 The </a:t>
            </a:r>
            <a:r>
              <a:rPr lang="en-US" sz="1400" b="1" i="0" dirty="0">
                <a:solidFill>
                  <a:srgbClr val="212529"/>
                </a:solidFill>
                <a:effectLst/>
                <a:latin typeface="Inter"/>
              </a:rPr>
              <a:t>SIP Team </a:t>
            </a:r>
            <a:r>
              <a:rPr lang="en-US" sz="1400" b="0" i="0" dirty="0">
                <a:solidFill>
                  <a:srgbClr val="212529"/>
                </a:solidFill>
                <a:effectLst/>
                <a:latin typeface="Inter"/>
              </a:rPr>
              <a:t>conduct </a:t>
            </a:r>
            <a:r>
              <a:rPr lang="en-US" sz="1400" b="1" i="0" dirty="0">
                <a:solidFill>
                  <a:srgbClr val="212529"/>
                </a:solidFill>
                <a:effectLst/>
                <a:latin typeface="Inter"/>
              </a:rPr>
              <a:t>classroom </a:t>
            </a:r>
            <a:r>
              <a:rPr lang="en-US" sz="1400" i="0" dirty="0">
                <a:solidFill>
                  <a:srgbClr val="212529"/>
                </a:solidFill>
                <a:effectLst/>
                <a:latin typeface="Inter"/>
              </a:rPr>
              <a:t>walkthroughs and observations </a:t>
            </a:r>
            <a:r>
              <a:rPr lang="en-US" sz="1400" b="0" i="0" dirty="0">
                <a:solidFill>
                  <a:srgbClr val="212529"/>
                </a:solidFill>
                <a:effectLst/>
                <a:latin typeface="Inter"/>
              </a:rPr>
              <a:t>to support student achievement. Teachers engage </a:t>
            </a:r>
            <a:r>
              <a:rPr lang="en-US" sz="1400" b="1" i="0" dirty="0">
                <a:solidFill>
                  <a:srgbClr val="212529"/>
                </a:solidFill>
                <a:effectLst/>
                <a:latin typeface="Inter"/>
              </a:rPr>
              <a:t>in peer observations and PLCs</a:t>
            </a:r>
            <a:r>
              <a:rPr lang="en-US" sz="1400" b="0" i="0" dirty="0">
                <a:solidFill>
                  <a:srgbClr val="212529"/>
                </a:solidFill>
                <a:effectLst/>
                <a:latin typeface="Inter"/>
              </a:rPr>
              <a:t>. </a:t>
            </a:r>
          </a:p>
          <a:p>
            <a:pPr marL="0" lvl="0" indent="0" algn="just" rtl="0">
              <a:spcBef>
                <a:spcPts val="333"/>
              </a:spcBef>
              <a:spcAft>
                <a:spcPts val="0"/>
              </a:spcAft>
              <a:buClr>
                <a:schemeClr val="dk1"/>
              </a:buClr>
              <a:buSzPct val="100000"/>
              <a:buNone/>
            </a:pPr>
            <a:endParaRPr lang="en-US" sz="1400" dirty="0">
              <a:solidFill>
                <a:srgbClr val="212529"/>
              </a:solidFill>
              <a:latin typeface="Inter"/>
            </a:endParaRPr>
          </a:p>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Everglades Preparatory Academy collaborates with Glades Academy as applicable.</a:t>
            </a:r>
          </a:p>
          <a:p>
            <a:pPr marL="0" lvl="0" indent="0" algn="just" rtl="0">
              <a:spcBef>
                <a:spcPts val="333"/>
              </a:spcBef>
              <a:spcAft>
                <a:spcPts val="0"/>
              </a:spcAft>
              <a:buClr>
                <a:schemeClr val="dk1"/>
              </a:buClr>
              <a:buSzPct val="100000"/>
              <a:buNone/>
            </a:pPr>
            <a:endParaRPr lang="en-US" sz="1400" dirty="0">
              <a:solidFill>
                <a:srgbClr val="212529"/>
              </a:solidFill>
              <a:latin typeface="Inter"/>
            </a:endParaRPr>
          </a:p>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Everglades Preparatory Academy implements the SDPBC's Educator Support Program; when applicable.</a:t>
            </a: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47500" lnSpcReduction="20000"/>
          </a:bodyPr>
          <a:lstStyle/>
          <a:p>
            <a:pPr marL="0" lvl="0" indent="0" algn="l"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Tree>
    <p:extLst>
      <p:ext uri="{BB962C8B-B14F-4D97-AF65-F5344CB8AC3E}">
        <p14:creationId xmlns:p14="http://schemas.microsoft.com/office/powerpoint/2010/main" val="3616818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403200" y="1105857"/>
            <a:ext cx="8216850" cy="3474900"/>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Recruiting and retaining excellent teachers is critically important for the success of Everglades Preparatory Academy (EPA).</a:t>
            </a:r>
          </a:p>
          <a:p>
            <a:pPr marL="0" lvl="0" indent="0" algn="just" rtl="0">
              <a:spcBef>
                <a:spcPts val="333"/>
              </a:spcBef>
              <a:spcAft>
                <a:spcPts val="0"/>
              </a:spcAft>
              <a:buClr>
                <a:schemeClr val="dk1"/>
              </a:buClr>
              <a:buSzPct val="100000"/>
              <a:buNone/>
            </a:pPr>
            <a:endParaRPr lang="en-US" sz="1400" b="0" i="0" dirty="0">
              <a:solidFill>
                <a:srgbClr val="212529"/>
              </a:solidFill>
              <a:effectLst/>
              <a:latin typeface="Inter"/>
            </a:endParaRPr>
          </a:p>
          <a:p>
            <a:pPr marL="0" lvl="0" indent="0" algn="just" rtl="0">
              <a:spcBef>
                <a:spcPts val="333"/>
              </a:spcBef>
              <a:spcAft>
                <a:spcPts val="0"/>
              </a:spcAft>
              <a:buClr>
                <a:schemeClr val="dk1"/>
              </a:buClr>
              <a:buSzPct val="100000"/>
              <a:buNone/>
            </a:pPr>
            <a:r>
              <a:rPr lang="en-US" sz="1400" b="0" i="0" dirty="0">
                <a:solidFill>
                  <a:srgbClr val="212529"/>
                </a:solidFill>
                <a:effectLst/>
                <a:latin typeface="Inter"/>
              </a:rPr>
              <a:t>To improve the recruitment and retention of excellent teachers: 1. EPA has invested in the development of </a:t>
            </a:r>
            <a:r>
              <a:rPr lang="en-US" sz="1400" b="1" i="0" dirty="0">
                <a:solidFill>
                  <a:srgbClr val="212529"/>
                </a:solidFill>
                <a:effectLst/>
                <a:latin typeface="Inter"/>
              </a:rPr>
              <a:t>high-quality leaders</a:t>
            </a:r>
            <a:r>
              <a:rPr lang="en-US" sz="1400" b="0" i="0" dirty="0">
                <a:solidFill>
                  <a:srgbClr val="212529"/>
                </a:solidFill>
                <a:effectLst/>
                <a:latin typeface="Inter"/>
              </a:rPr>
              <a:t> who work to include teachers in </a:t>
            </a:r>
            <a:r>
              <a:rPr lang="en-US" sz="1400" b="1" i="0" dirty="0">
                <a:solidFill>
                  <a:srgbClr val="212529"/>
                </a:solidFill>
                <a:effectLst/>
                <a:latin typeface="Inter"/>
              </a:rPr>
              <a:t>decision-making and foster positive school cultures</a:t>
            </a:r>
            <a:r>
              <a:rPr lang="en-US" sz="1400" b="0" i="0" dirty="0">
                <a:solidFill>
                  <a:srgbClr val="212529"/>
                </a:solidFill>
                <a:effectLst/>
                <a:latin typeface="Inter"/>
              </a:rPr>
              <a:t>. 2. EPA has surveyed its teachers to assess the quality of the teaching and learning environment and to guide improvements. 3. EPA has </a:t>
            </a:r>
            <a:r>
              <a:rPr lang="en-US" sz="1400" b="1" i="0" dirty="0">
                <a:solidFill>
                  <a:srgbClr val="212529"/>
                </a:solidFill>
                <a:effectLst/>
                <a:latin typeface="Inter"/>
              </a:rPr>
              <a:t>incentivized professional development</a:t>
            </a:r>
            <a:r>
              <a:rPr lang="en-US" sz="1400" b="0" i="0" dirty="0">
                <a:solidFill>
                  <a:srgbClr val="212529"/>
                </a:solidFill>
                <a:effectLst/>
                <a:latin typeface="Inter"/>
              </a:rPr>
              <a:t> strategies and the redesign of the </a:t>
            </a:r>
            <a:r>
              <a:rPr lang="en-US" sz="1400" b="1" i="0" dirty="0">
                <a:solidFill>
                  <a:srgbClr val="212529"/>
                </a:solidFill>
                <a:effectLst/>
                <a:latin typeface="Inter"/>
              </a:rPr>
              <a:t>school’s culture </a:t>
            </a:r>
            <a:r>
              <a:rPr lang="en-US" sz="1400" b="0" i="0" dirty="0">
                <a:solidFill>
                  <a:srgbClr val="212529"/>
                </a:solidFill>
                <a:effectLst/>
                <a:latin typeface="Inter"/>
              </a:rPr>
              <a:t>to provide for greater </a:t>
            </a:r>
            <a:r>
              <a:rPr lang="en-US" sz="1400" b="1" i="0" dirty="0">
                <a:solidFill>
                  <a:srgbClr val="212529"/>
                </a:solidFill>
                <a:effectLst/>
                <a:latin typeface="Inter"/>
              </a:rPr>
              <a:t>collaboration</a:t>
            </a:r>
            <a:r>
              <a:rPr lang="en-US" sz="1400" b="0" i="0" dirty="0">
                <a:solidFill>
                  <a:srgbClr val="212529"/>
                </a:solidFill>
                <a:effectLst/>
                <a:latin typeface="Inter"/>
              </a:rPr>
              <a:t>.</a:t>
            </a:r>
          </a:p>
          <a:p>
            <a:pPr marL="0" lvl="0" indent="0" algn="just" rtl="0">
              <a:spcBef>
                <a:spcPts val="333"/>
              </a:spcBef>
              <a:spcAft>
                <a:spcPts val="0"/>
              </a:spcAft>
              <a:buClr>
                <a:schemeClr val="dk1"/>
              </a:buClr>
              <a:buSzPct val="100000"/>
              <a:buNone/>
            </a:pPr>
            <a:endParaRPr lang="en-US" sz="1400" b="0" i="0" dirty="0">
              <a:solidFill>
                <a:srgbClr val="212529"/>
              </a:solidFill>
              <a:effectLst/>
              <a:latin typeface="Inter"/>
            </a:endParaRPr>
          </a:p>
          <a:p>
            <a:pPr marL="0" lvl="0" indent="0" algn="just" rtl="0">
              <a:spcBef>
                <a:spcPts val="333"/>
              </a:spcBef>
              <a:spcAft>
                <a:spcPts val="0"/>
              </a:spcAft>
              <a:buClr>
                <a:schemeClr val="dk1"/>
              </a:buClr>
              <a:buSzPct val="100000"/>
              <a:buNone/>
            </a:pPr>
            <a:r>
              <a:rPr lang="en-US" sz="1400" b="1" i="0" dirty="0">
                <a:solidFill>
                  <a:srgbClr val="212529"/>
                </a:solidFill>
                <a:effectLst/>
                <a:latin typeface="Inter"/>
              </a:rPr>
              <a:t>Systematic and sustained collaboration </a:t>
            </a:r>
            <a:r>
              <a:rPr lang="en-US" sz="1400" b="0" i="0" dirty="0">
                <a:solidFill>
                  <a:srgbClr val="212529"/>
                </a:solidFill>
                <a:effectLst/>
                <a:latin typeface="Inter"/>
              </a:rPr>
              <a:t>among teachers requires changes in scheduling and resource allocation so that teachers have the</a:t>
            </a:r>
            <a:r>
              <a:rPr lang="en-US" sz="1400" b="1" i="0" dirty="0">
                <a:solidFill>
                  <a:srgbClr val="212529"/>
                </a:solidFill>
                <a:effectLst/>
                <a:latin typeface="Inter"/>
              </a:rPr>
              <a:t> time necessary for productive collaboration, which improves teacher efficacy and retention. </a:t>
            </a:r>
          </a:p>
          <a:p>
            <a:pPr marL="0" lvl="0" indent="0" algn="just" rtl="0">
              <a:spcBef>
                <a:spcPts val="333"/>
              </a:spcBef>
              <a:spcAft>
                <a:spcPts val="0"/>
              </a:spcAft>
              <a:buClr>
                <a:schemeClr val="dk1"/>
              </a:buClr>
              <a:buSzPct val="100000"/>
              <a:buNone/>
            </a:pPr>
            <a:endParaRPr lang="en-US" sz="1400" b="1" i="0" dirty="0">
              <a:solidFill>
                <a:srgbClr val="212529"/>
              </a:solidFill>
              <a:effectLst/>
              <a:latin typeface="Inter"/>
            </a:endParaRPr>
          </a:p>
          <a:p>
            <a:pPr marL="0" lvl="0" indent="0" algn="just" rtl="0">
              <a:spcBef>
                <a:spcPts val="333"/>
              </a:spcBef>
              <a:spcAft>
                <a:spcPts val="0"/>
              </a:spcAft>
              <a:buClr>
                <a:schemeClr val="dk1"/>
              </a:buClr>
              <a:buSzPct val="100000"/>
              <a:buNone/>
            </a:pPr>
            <a:r>
              <a:rPr lang="en-US" sz="1400" b="1" i="0" dirty="0">
                <a:solidFill>
                  <a:srgbClr val="212529"/>
                </a:solidFill>
                <a:effectLst/>
                <a:latin typeface="Inter"/>
              </a:rPr>
              <a:t>Everglades Preparatory Academy's process for recruiting new teachers when one is needed is </a:t>
            </a:r>
            <a:r>
              <a:rPr lang="en-US" sz="1400" b="0" i="0" dirty="0">
                <a:solidFill>
                  <a:srgbClr val="212529"/>
                </a:solidFill>
                <a:effectLst/>
                <a:latin typeface="Inter"/>
              </a:rPr>
              <a:t>by: Hiring Team: Principal, Assistant Principal, Lead Teacher, ESE Coordinator, Other Staff Members as appropriate. Phase 1: Advertise position on Indeed Phase 2: Screen potential candidates based on their application submissions- cover letters, resumes, experience, and certifications Phase 3: Contact the potential candidates to determine level of interest in the position. Phase 4: If interested, schedule a 5–10-minute video call with the potential candidate. It is important to me to ensure that my personality “vibes” with the potential candidate and whether or not the candidate would be able to “fit in to” the overall culture of the school. Phase 5: If interested in continuing the conversation, schedule a time for the candidate to meet with the principal Phase 6: Vet the potential candidate by contacting their references. Phase 7: If there is continued interest, ask the candidate to submit a sample lesson plan and if able, teach a sample lesson. Interview Questions typically asked: 1. What interested you in applying to Everglades Preparatory Academy? 2. How do you feel you can provide “value-added” to Everglades Preparatory Academy? 3. How have you/would you, use data to drive your instruction? 4. What is your greatest strength? 5. What is your greatest opportunity for growth? 6. How do you like to receive feedback about your instructional/professional practice</a:t>
            </a: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47500" lnSpcReduction="20000"/>
          </a:bodyPr>
          <a:lstStyle/>
          <a:p>
            <a:pPr marL="0" lvl="0" indent="0" algn="l"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Tree>
    <p:extLst>
      <p:ext uri="{BB962C8B-B14F-4D97-AF65-F5344CB8AC3E}">
        <p14:creationId xmlns:p14="http://schemas.microsoft.com/office/powerpoint/2010/main" val="3632883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6c891d9bd_0_439"/>
          <p:cNvSpPr txBox="1">
            <a:spLocks noGrp="1"/>
          </p:cNvSpPr>
          <p:nvPr>
            <p:ph type="body" idx="1"/>
          </p:nvPr>
        </p:nvSpPr>
        <p:spPr>
          <a:xfrm>
            <a:off x="601134" y="1276030"/>
            <a:ext cx="7933200" cy="556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 sz="2200">
                <a:latin typeface="Trebuchet MS"/>
                <a:ea typeface="Trebuchet MS"/>
                <a:cs typeface="Trebuchet MS"/>
                <a:sym typeface="Trebuchet MS"/>
              </a:rPr>
              <a:t>To meet our expected outcomes, we are using this year’s Title I funds for the following:</a:t>
            </a:r>
            <a:endParaRPr sz="2200">
              <a:latin typeface="Trebuchet MS"/>
              <a:ea typeface="Trebuchet MS"/>
              <a:cs typeface="Trebuchet MS"/>
              <a:sym typeface="Trebuchet MS"/>
            </a:endParaRPr>
          </a:p>
        </p:txBody>
      </p:sp>
      <p:sp>
        <p:nvSpPr>
          <p:cNvPr id="171" name="Google Shape;171;g146c891d9bd_0_439"/>
          <p:cNvSpPr txBox="1">
            <a:spLocks noGrp="1"/>
          </p:cNvSpPr>
          <p:nvPr>
            <p:ph type="body" idx="2"/>
          </p:nvPr>
        </p:nvSpPr>
        <p:spPr>
          <a:xfrm>
            <a:off x="457200" y="1973960"/>
            <a:ext cx="8229600" cy="30105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2000"/>
              <a:buFont typeface="Trebuchet MS"/>
              <a:buChar char="●"/>
            </a:pPr>
            <a:r>
              <a:rPr lang="en-US" dirty="0"/>
              <a:t>Non-Certified Academic Tutor to Support APEX Instruction</a:t>
            </a:r>
          </a:p>
          <a:p>
            <a:pPr marL="342900" lvl="0" indent="-330200" algn="l" rtl="0">
              <a:spcBef>
                <a:spcPts val="0"/>
              </a:spcBef>
              <a:spcAft>
                <a:spcPts val="0"/>
              </a:spcAft>
              <a:buClr>
                <a:schemeClr val="dk1"/>
              </a:buClr>
              <a:buSzPts val="2000"/>
              <a:buFont typeface="Trebuchet MS"/>
              <a:buChar char="●"/>
            </a:pPr>
            <a:r>
              <a:rPr lang="en-US" dirty="0"/>
              <a:t>Supplies for Professional Development for Teachers and Instruction </a:t>
            </a:r>
            <a:r>
              <a:rPr lang="en-US"/>
              <a:t>for Students</a:t>
            </a:r>
            <a:endParaRPr lang="en-US" dirty="0"/>
          </a:p>
          <a:p>
            <a:pPr marL="342900" lvl="0" indent="-330200" algn="l" rtl="0">
              <a:spcBef>
                <a:spcPts val="0"/>
              </a:spcBef>
              <a:spcAft>
                <a:spcPts val="0"/>
              </a:spcAft>
              <a:buClr>
                <a:schemeClr val="dk1"/>
              </a:buClr>
              <a:buSzPts val="2000"/>
              <a:buFont typeface="Trebuchet MS"/>
              <a:buChar char="●"/>
            </a:pPr>
            <a:r>
              <a:rPr lang="en-US" dirty="0"/>
              <a:t>Online Subscription to Support Instruction- Newsela</a:t>
            </a:r>
          </a:p>
        </p:txBody>
      </p:sp>
      <p:sp>
        <p:nvSpPr>
          <p:cNvPr id="172" name="Google Shape;172;g146c891d9bd_0_439"/>
          <p:cNvSpPr txBox="1">
            <a:spLocks noGrp="1"/>
          </p:cNvSpPr>
          <p:nvPr>
            <p:ph type="title"/>
          </p:nvPr>
        </p:nvSpPr>
        <p:spPr>
          <a:xfrm>
            <a:off x="457200" y="359612"/>
            <a:ext cx="8229600" cy="774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Title I Focus</a:t>
            </a:r>
            <a:endParaRPr sz="3000">
              <a:latin typeface="Trebuchet MS"/>
              <a:ea typeface="Trebuchet MS"/>
              <a:cs typeface="Trebuchet MS"/>
              <a:sym typeface="Trebuchet MS"/>
            </a:endParaRPr>
          </a:p>
        </p:txBody>
      </p:sp>
      <p:sp>
        <p:nvSpPr>
          <p:cNvPr id="173" name="Google Shape;173;g146c891d9bd_0_439"/>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
        <p:nvSpPr>
          <p:cNvPr id="175" name="Google Shape;175;g146c891d9bd_0_439"/>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46c891d9bd_0_558"/>
          <p:cNvSpPr txBox="1">
            <a:spLocks noGrp="1"/>
          </p:cNvSpPr>
          <p:nvPr>
            <p:ph type="body" idx="2"/>
          </p:nvPr>
        </p:nvSpPr>
        <p:spPr>
          <a:xfrm>
            <a:off x="457200" y="1245925"/>
            <a:ext cx="8194200" cy="73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800"/>
              <a:buNone/>
            </a:pPr>
            <a:r>
              <a:rPr lang="en" sz="2200">
                <a:latin typeface="Trebuchet MS"/>
                <a:ea typeface="Trebuchet MS"/>
                <a:cs typeface="Trebuchet MS"/>
                <a:sym typeface="Trebuchet MS"/>
              </a:rPr>
              <a:t>Research shows that when parents and family members are involved, students are more likely to:</a:t>
            </a:r>
            <a:endParaRPr sz="2200">
              <a:latin typeface="Trebuchet MS"/>
              <a:ea typeface="Trebuchet MS"/>
              <a:cs typeface="Trebuchet MS"/>
              <a:sym typeface="Trebuchet MS"/>
            </a:endParaRPr>
          </a:p>
          <a:p>
            <a:pPr marL="0" lvl="0" indent="0" algn="l" rtl="0">
              <a:spcBef>
                <a:spcPts val="372"/>
              </a:spcBef>
              <a:spcAft>
                <a:spcPts val="0"/>
              </a:spcAft>
              <a:buClr>
                <a:schemeClr val="dk1"/>
              </a:buClr>
              <a:buSzPts val="2400"/>
              <a:buNone/>
            </a:pPr>
            <a:endParaRPr/>
          </a:p>
        </p:txBody>
      </p:sp>
      <p:sp>
        <p:nvSpPr>
          <p:cNvPr id="193" name="Google Shape;193;g146c891d9bd_0_558"/>
          <p:cNvSpPr txBox="1">
            <a:spLocks noGrp="1"/>
          </p:cNvSpPr>
          <p:nvPr>
            <p:ph type="title"/>
          </p:nvPr>
        </p:nvSpPr>
        <p:spPr>
          <a:xfrm>
            <a:off x="457200" y="638839"/>
            <a:ext cx="8229600" cy="768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a:t>
            </a:r>
            <a:br>
              <a:rPr lang="en" sz="3000" b="1">
                <a:latin typeface="Trebuchet MS"/>
                <a:ea typeface="Trebuchet MS"/>
                <a:cs typeface="Trebuchet MS"/>
                <a:sym typeface="Trebuchet MS"/>
              </a:rPr>
            </a:br>
            <a:endParaRPr sz="3000" b="1">
              <a:latin typeface="Trebuchet MS"/>
              <a:ea typeface="Trebuchet MS"/>
              <a:cs typeface="Trebuchet MS"/>
              <a:sym typeface="Trebuchet MS"/>
            </a:endParaRPr>
          </a:p>
        </p:txBody>
      </p:sp>
      <p:sp>
        <p:nvSpPr>
          <p:cNvPr id="194" name="Google Shape;194;g146c891d9bd_0_558"/>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
        <p:nvSpPr>
          <p:cNvPr id="195" name="Google Shape;195;g146c891d9bd_0_558"/>
          <p:cNvSpPr/>
          <p:nvPr/>
        </p:nvSpPr>
        <p:spPr>
          <a:xfrm>
            <a:off x="616226" y="2097175"/>
            <a:ext cx="8362500" cy="2654700"/>
          </a:xfrm>
          <a:prstGeom prst="rect">
            <a:avLst/>
          </a:prstGeom>
          <a:noFill/>
          <a:ln>
            <a:noFill/>
          </a:ln>
        </p:spPr>
        <p:txBody>
          <a:bodyPr spcFirstLastPara="1" wrap="square" lIns="91425" tIns="45700" rIns="91425" bIns="45700" anchor="t" anchorCtr="0">
            <a:noAutofit/>
          </a:bodyPr>
          <a:lstStyle/>
          <a:p>
            <a:pPr marL="1084262" marR="0" lvl="1" indent="-406400" algn="l" rtl="0">
              <a:spcBef>
                <a:spcPts val="0"/>
              </a:spcBef>
              <a:spcAft>
                <a:spcPts val="0"/>
              </a:spcAft>
              <a:buClr>
                <a:schemeClr val="dk1"/>
              </a:buClr>
              <a:buSzPts val="2000"/>
              <a:buFont typeface="Trebuchet MS"/>
              <a:buChar char="•"/>
            </a:pPr>
            <a:r>
              <a:rPr lang="en" sz="2000">
                <a:solidFill>
                  <a:schemeClr val="dk2"/>
                </a:solidFill>
                <a:latin typeface="Trebuchet MS"/>
                <a:ea typeface="Trebuchet MS"/>
                <a:cs typeface="Trebuchet MS"/>
                <a:sym typeface="Trebuchet MS"/>
              </a:rPr>
              <a:t>earn better grades  </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1"/>
              </a:buClr>
              <a:buSzPts val="2000"/>
              <a:buFont typeface="Trebuchet MS"/>
              <a:buChar char="•"/>
            </a:pPr>
            <a:r>
              <a:rPr lang="en" sz="2000">
                <a:solidFill>
                  <a:schemeClr val="dk2"/>
                </a:solidFill>
                <a:latin typeface="Trebuchet MS"/>
                <a:ea typeface="Trebuchet MS"/>
                <a:cs typeface="Trebuchet MS"/>
                <a:sym typeface="Trebuchet MS"/>
              </a:rPr>
              <a:t>do better on tests</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attend school</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adapt to change</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have better social skills</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be promoted to the next grade</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graduate</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continue their education after high school</a:t>
            </a:r>
            <a:endParaRPr sz="2000">
              <a:latin typeface="Trebuchet MS"/>
              <a:ea typeface="Trebuchet MS"/>
              <a:cs typeface="Trebuchet MS"/>
              <a:sym typeface="Trebuchet MS"/>
            </a:endParaRPr>
          </a:p>
        </p:txBody>
      </p:sp>
      <p:sp>
        <p:nvSpPr>
          <p:cNvPr id="196" name="Google Shape;196;g146c891d9bd_0_558"/>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46c891d9bd_0_616"/>
          <p:cNvSpPr txBox="1">
            <a:spLocks noGrp="1"/>
          </p:cNvSpPr>
          <p:nvPr>
            <p:ph type="body" idx="2"/>
          </p:nvPr>
        </p:nvSpPr>
        <p:spPr>
          <a:xfrm>
            <a:off x="452424" y="1364250"/>
            <a:ext cx="5574900" cy="30540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Shortened to PFEP</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Describes how we involve families in students’ education</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Written with the input of our school’s families and staff during the Stakeholder Input Meeting</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Shared during SAC to review and revise as needed</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PFEP Summaries sent home for all families</a:t>
            </a:r>
            <a:endParaRPr sz="2000">
              <a:latin typeface="Trebuchet MS"/>
              <a:ea typeface="Trebuchet MS"/>
              <a:cs typeface="Trebuchet MS"/>
              <a:sym typeface="Trebuchet MS"/>
            </a:endParaRPr>
          </a:p>
        </p:txBody>
      </p:sp>
      <p:pic>
        <p:nvPicPr>
          <p:cNvPr id="203" name="Google Shape;203;g146c891d9bd_0_616"/>
          <p:cNvPicPr preferRelativeResize="0">
            <a:picLocks noGrp="1"/>
          </p:cNvPicPr>
          <p:nvPr>
            <p:ph type="body" idx="4"/>
          </p:nvPr>
        </p:nvPicPr>
        <p:blipFill rotWithShape="1">
          <a:blip r:embed="rId3">
            <a:alphaModFix/>
          </a:blip>
          <a:srcRect/>
          <a:stretch/>
        </p:blipFill>
        <p:spPr>
          <a:xfrm>
            <a:off x="6115975" y="1713800"/>
            <a:ext cx="2216400" cy="1285500"/>
          </a:xfrm>
          <a:prstGeom prst="rect">
            <a:avLst/>
          </a:prstGeom>
          <a:noFill/>
          <a:ln>
            <a:noFill/>
          </a:ln>
        </p:spPr>
      </p:pic>
      <p:sp>
        <p:nvSpPr>
          <p:cNvPr id="204" name="Google Shape;204;g146c891d9bd_0_616"/>
          <p:cNvSpPr txBox="1">
            <a:spLocks noGrp="1"/>
          </p:cNvSpPr>
          <p:nvPr>
            <p:ph type="title"/>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p:txBody>
      </p:sp>
      <p:sp>
        <p:nvSpPr>
          <p:cNvPr id="205" name="Google Shape;205;g146c891d9bd_0_616"/>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None/>
            </a:pPr>
            <a:fld id="{00000000-1234-1234-1234-123412341234}" type="slidenum">
              <a:rPr lang="en" sz="1800">
                <a:solidFill>
                  <a:schemeClr val="lt1"/>
                </a:solidFill>
              </a:rPr>
              <a:t>16</a:t>
            </a:fld>
            <a:endParaRPr sz="1800">
              <a:solidFill>
                <a:schemeClr val="lt1"/>
              </a:solidFill>
            </a:endParaRPr>
          </a:p>
        </p:txBody>
      </p:sp>
      <p:sp>
        <p:nvSpPr>
          <p:cNvPr id="206" name="Google Shape;206;g146c891d9bd_0_616"/>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46c891d9bd_0_681"/>
          <p:cNvSpPr txBox="1">
            <a:spLocks noGrp="1"/>
          </p:cNvSpPr>
          <p:nvPr>
            <p:ph type="body" idx="2"/>
          </p:nvPr>
        </p:nvSpPr>
        <p:spPr>
          <a:xfrm>
            <a:off x="739600" y="1351556"/>
            <a:ext cx="7835400" cy="3269195"/>
          </a:xfrm>
          <a:prstGeom prst="rect">
            <a:avLst/>
          </a:prstGeom>
          <a:noFill/>
          <a:ln>
            <a:noFill/>
          </a:ln>
        </p:spPr>
        <p:txBody>
          <a:bodyPr spcFirstLastPara="1" wrap="square" lIns="91425" tIns="45700" rIns="91425" bIns="45700" anchor="t" anchorCtr="0">
            <a:normAutofit/>
          </a:bodyPr>
          <a:lstStyle/>
          <a:p>
            <a:pPr marL="342900" lvl="0" indent="-292100" algn="l" rtl="0">
              <a:spcBef>
                <a:spcPts val="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p:txBody>
      </p:sp>
      <p:sp>
        <p:nvSpPr>
          <p:cNvPr id="213" name="Google Shape;213;g146c891d9bd_0_681"/>
          <p:cNvSpPr txBox="1">
            <a:spLocks noGrp="1"/>
          </p:cNvSpPr>
          <p:nvPr>
            <p:ph type="title"/>
          </p:nvPr>
        </p:nvSpPr>
        <p:spPr>
          <a:xfrm>
            <a:off x="276025" y="177759"/>
            <a:ext cx="8561400" cy="97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Parent &amp; Family Engagement Plan</a:t>
            </a:r>
            <a:endParaRPr sz="3000" b="1" dirty="0">
              <a:latin typeface="Trebuchet MS"/>
              <a:ea typeface="Trebuchet MS"/>
              <a:cs typeface="Trebuchet MS"/>
              <a:sym typeface="Trebuchet MS"/>
            </a:endParaRPr>
          </a:p>
        </p:txBody>
      </p:sp>
      <p:sp>
        <p:nvSpPr>
          <p:cNvPr id="214" name="Google Shape;214;g146c891d9bd_0_6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
        <p:nvSpPr>
          <p:cNvPr id="216" name="Google Shape;216;g146c891d9bd_0_681"/>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pic>
        <p:nvPicPr>
          <p:cNvPr id="3" name="Picture 2">
            <a:extLst>
              <a:ext uri="{FF2B5EF4-FFF2-40B4-BE49-F238E27FC236}">
                <a16:creationId xmlns:a16="http://schemas.microsoft.com/office/drawing/2014/main" id="{6023B8FE-B2C4-8714-6601-860CE453587F}"/>
              </a:ext>
            </a:extLst>
          </p:cNvPr>
          <p:cNvPicPr>
            <a:picLocks noChangeAspect="1"/>
          </p:cNvPicPr>
          <p:nvPr/>
        </p:nvPicPr>
        <p:blipFill>
          <a:blip r:embed="rId3"/>
          <a:stretch>
            <a:fillRect/>
          </a:stretch>
        </p:blipFill>
        <p:spPr>
          <a:xfrm>
            <a:off x="2541600" y="1040070"/>
            <a:ext cx="3607200" cy="363937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46c891d9bd_0_739"/>
          <p:cNvSpPr txBox="1">
            <a:spLocks noGrp="1"/>
          </p:cNvSpPr>
          <p:nvPr>
            <p:ph type="body" idx="1"/>
          </p:nvPr>
        </p:nvSpPr>
        <p:spPr>
          <a:xfrm>
            <a:off x="462185" y="1273126"/>
            <a:ext cx="8323500" cy="672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None/>
            </a:pPr>
            <a:r>
              <a:rPr lang="en" sz="2200">
                <a:latin typeface="Trebuchet MS"/>
                <a:ea typeface="Trebuchet MS"/>
                <a:cs typeface="Trebuchet MS"/>
                <a:sym typeface="Trebuchet MS"/>
              </a:rPr>
              <a:t>In alignment with the Parent and Family Engagement Plan, we would like to invite you to attend our upcoming trainings:  </a:t>
            </a:r>
            <a:endParaRPr sz="2200">
              <a:latin typeface="Trebuchet MS"/>
              <a:ea typeface="Trebuchet MS"/>
              <a:cs typeface="Trebuchet MS"/>
              <a:sym typeface="Trebuchet MS"/>
            </a:endParaRPr>
          </a:p>
        </p:txBody>
      </p:sp>
      <p:sp>
        <p:nvSpPr>
          <p:cNvPr id="223" name="Google Shape;223;g146c891d9bd_0_739"/>
          <p:cNvSpPr txBox="1">
            <a:spLocks noGrp="1"/>
          </p:cNvSpPr>
          <p:nvPr>
            <p:ph type="body" idx="2"/>
          </p:nvPr>
        </p:nvSpPr>
        <p:spPr>
          <a:xfrm>
            <a:off x="457200" y="2690950"/>
            <a:ext cx="8289000" cy="2015700"/>
          </a:xfrm>
          <a:prstGeom prst="rect">
            <a:avLst/>
          </a:prstGeom>
          <a:noFill/>
          <a:ln>
            <a:noFill/>
          </a:ln>
        </p:spPr>
        <p:txBody>
          <a:bodyPr spcFirstLastPara="1" wrap="square" lIns="91425" tIns="45700" rIns="91425" bIns="45700" anchor="t" anchorCtr="0">
            <a:normAutofit/>
          </a:bodyPr>
          <a:lstStyle/>
          <a:p>
            <a:pPr marL="342900" lvl="0" indent="-304800" algn="l" rtl="0">
              <a:spcBef>
                <a:spcPts val="0"/>
              </a:spcBef>
              <a:spcAft>
                <a:spcPts val="0"/>
              </a:spcAft>
              <a:buClr>
                <a:schemeClr val="dk1"/>
              </a:buClr>
              <a:buSzPts val="2000"/>
              <a:buFont typeface="Trebuchet MS"/>
              <a:buChar char="●"/>
            </a:pPr>
            <a:r>
              <a:rPr lang="en" sz="2000" dirty="0">
                <a:latin typeface="Trebuchet MS"/>
                <a:ea typeface="Trebuchet MS"/>
                <a:cs typeface="Trebuchet MS"/>
                <a:sym typeface="Trebuchet MS"/>
              </a:rPr>
              <a:t>Supporting Your Child in APEX</a:t>
            </a:r>
            <a:endParaRPr sz="2000" dirty="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 sz="2000" dirty="0">
                <a:latin typeface="Trebuchet MS"/>
                <a:ea typeface="Trebuchet MS"/>
                <a:cs typeface="Trebuchet MS"/>
                <a:sym typeface="Trebuchet MS"/>
              </a:rPr>
              <a:t>Understanding FDOE Graduation Requirements</a:t>
            </a:r>
            <a:endParaRPr sz="2000" dirty="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 sz="2000" dirty="0">
                <a:latin typeface="Trebuchet MS"/>
                <a:ea typeface="Trebuchet MS"/>
                <a:cs typeface="Trebuchet MS"/>
                <a:sym typeface="Trebuchet MS"/>
              </a:rPr>
              <a:t>Understanding the FDOE Graduation Requirements for SY24- Senior Night</a:t>
            </a:r>
            <a:endParaRPr sz="2000" dirty="0">
              <a:latin typeface="Trebuchet MS"/>
              <a:ea typeface="Trebuchet MS"/>
              <a:cs typeface="Trebuchet MS"/>
              <a:sym typeface="Trebuchet MS"/>
            </a:endParaRPr>
          </a:p>
        </p:txBody>
      </p:sp>
      <p:sp>
        <p:nvSpPr>
          <p:cNvPr id="224" name="Google Shape;224;g146c891d9bd_0_739"/>
          <p:cNvSpPr txBox="1">
            <a:spLocks noGrp="1"/>
          </p:cNvSpPr>
          <p:nvPr>
            <p:ph type="title"/>
          </p:nvPr>
        </p:nvSpPr>
        <p:spPr>
          <a:xfrm>
            <a:off x="304800" y="446632"/>
            <a:ext cx="8229600" cy="654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a:t>
            </a:r>
            <a:r>
              <a:rPr lang="en" sz="3000" b="1">
                <a:solidFill>
                  <a:srgbClr val="00B0F0"/>
                </a:solidFill>
                <a:latin typeface="Trebuchet MS"/>
                <a:ea typeface="Trebuchet MS"/>
                <a:cs typeface="Trebuchet MS"/>
                <a:sym typeface="Trebuchet MS"/>
              </a:rPr>
              <a:t> </a:t>
            </a:r>
            <a:r>
              <a:rPr lang="en" sz="3000" b="1">
                <a:latin typeface="Trebuchet MS"/>
                <a:ea typeface="Trebuchet MS"/>
                <a:cs typeface="Trebuchet MS"/>
                <a:sym typeface="Trebuchet MS"/>
              </a:rPr>
              <a:t>Trainings</a:t>
            </a:r>
            <a:endParaRPr sz="3000" b="1">
              <a:latin typeface="Trebuchet MS"/>
              <a:ea typeface="Trebuchet MS"/>
              <a:cs typeface="Trebuchet MS"/>
              <a:sym typeface="Trebuchet MS"/>
            </a:endParaRPr>
          </a:p>
        </p:txBody>
      </p:sp>
      <p:sp>
        <p:nvSpPr>
          <p:cNvPr id="225" name="Google Shape;225;g146c891d9bd_0_739"/>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pic>
        <p:nvPicPr>
          <p:cNvPr id="226" name="Google Shape;226;g146c891d9bd_0_739"/>
          <p:cNvPicPr preferRelativeResize="0"/>
          <p:nvPr/>
        </p:nvPicPr>
        <p:blipFill rotWithShape="1">
          <a:blip r:embed="rId3">
            <a:alphaModFix/>
          </a:blip>
          <a:srcRect/>
          <a:stretch/>
        </p:blipFill>
        <p:spPr>
          <a:xfrm>
            <a:off x="6273325" y="2039062"/>
            <a:ext cx="2564100" cy="1303775"/>
          </a:xfrm>
          <a:prstGeom prst="rect">
            <a:avLst/>
          </a:prstGeom>
          <a:noFill/>
          <a:ln>
            <a:noFill/>
          </a:ln>
        </p:spPr>
      </p:pic>
      <p:sp>
        <p:nvSpPr>
          <p:cNvPr id="228" name="Google Shape;228;g146c891d9bd_0_739"/>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18</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46c891d9bd_0_799"/>
          <p:cNvSpPr txBox="1">
            <a:spLocks noGrp="1"/>
          </p:cNvSpPr>
          <p:nvPr>
            <p:ph type="body" idx="2"/>
          </p:nvPr>
        </p:nvSpPr>
        <p:spPr>
          <a:xfrm>
            <a:off x="457200" y="1380352"/>
            <a:ext cx="6168600" cy="3338100"/>
          </a:xfrm>
          <a:prstGeom prst="rect">
            <a:avLst/>
          </a:prstGeom>
          <a:noFill/>
          <a:ln>
            <a:noFill/>
          </a:ln>
        </p:spPr>
        <p:txBody>
          <a:bodyPr spcFirstLastPara="1" wrap="square" lIns="91425" tIns="45700" rIns="91425" bIns="45700" anchor="t" anchorCtr="0">
            <a:normAutofit/>
          </a:bodyPr>
          <a:lstStyle/>
          <a:p>
            <a:pPr marL="342900" lvl="0" indent="-304800" algn="l" rtl="0">
              <a:lnSpc>
                <a:spcPct val="12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Each Title I school must have a School-Parent Compact that is written by parents, family members and school personnel.</a:t>
            </a:r>
            <a:endParaRPr sz="2000">
              <a:latin typeface="Trebuchet MS"/>
              <a:ea typeface="Trebuchet MS"/>
              <a:cs typeface="Trebuchet MS"/>
              <a:sym typeface="Trebuchet MS"/>
            </a:endParaRPr>
          </a:p>
          <a:p>
            <a:pPr marL="342900" lvl="0" indent="-276225" algn="l" rtl="0">
              <a:spcBef>
                <a:spcPts val="210"/>
              </a:spcBef>
              <a:spcAft>
                <a:spcPts val="0"/>
              </a:spcAft>
              <a:buClr>
                <a:schemeClr val="dk1"/>
              </a:buClr>
              <a:buSzPts val="1050"/>
              <a:buNone/>
            </a:pPr>
            <a:endParaRPr sz="2000">
              <a:latin typeface="Trebuchet MS"/>
              <a:ea typeface="Trebuchet MS"/>
              <a:cs typeface="Trebuchet MS"/>
              <a:sym typeface="Trebuchet MS"/>
            </a:endParaRPr>
          </a:p>
          <a:p>
            <a:pPr marL="342900" lvl="0" indent="-304800" algn="l" rtl="0">
              <a:lnSpc>
                <a:spcPct val="12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The School-Parent Compact sets out the responsibilities of the students, parents, family members, and school staff in striving to raise student achievement.</a:t>
            </a:r>
            <a:endParaRPr sz="2000">
              <a:latin typeface="Trebuchet MS"/>
              <a:ea typeface="Trebuchet MS"/>
              <a:cs typeface="Trebuchet MS"/>
              <a:sym typeface="Trebuchet MS"/>
            </a:endParaRPr>
          </a:p>
        </p:txBody>
      </p:sp>
      <p:sp>
        <p:nvSpPr>
          <p:cNvPr id="235" name="Google Shape;235;g146c891d9bd_0_799"/>
          <p:cNvSpPr txBox="1">
            <a:spLocks noGrp="1"/>
          </p:cNvSpPr>
          <p:nvPr>
            <p:ph type="title"/>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p:txBody>
      </p:sp>
      <p:sp>
        <p:nvSpPr>
          <p:cNvPr id="236" name="Google Shape;236;g146c891d9bd_0_799"/>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pic>
        <p:nvPicPr>
          <p:cNvPr id="237" name="Google Shape;237;g146c891d9bd_0_799" descr="&lt;strong&gt;handshake&lt;/strong&gt; - Shaping Youth"/>
          <p:cNvPicPr preferRelativeResize="0"/>
          <p:nvPr/>
        </p:nvPicPr>
        <p:blipFill rotWithShape="1">
          <a:blip r:embed="rId3">
            <a:alphaModFix/>
          </a:blip>
          <a:srcRect/>
          <a:stretch/>
        </p:blipFill>
        <p:spPr>
          <a:xfrm>
            <a:off x="6473475" y="1878976"/>
            <a:ext cx="2358575" cy="1435025"/>
          </a:xfrm>
          <a:prstGeom prst="rect">
            <a:avLst/>
          </a:prstGeom>
          <a:noFill/>
          <a:ln>
            <a:noFill/>
          </a:ln>
        </p:spPr>
      </p:pic>
      <p:sp>
        <p:nvSpPr>
          <p:cNvPr id="238" name="Google Shape;238;g146c891d9bd_0_799"/>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19</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46c891d9bd_0_1438"/>
          <p:cNvSpPr txBox="1">
            <a:spLocks noGrp="1"/>
          </p:cNvSpPr>
          <p:nvPr>
            <p:ph type="body" idx="2"/>
          </p:nvPr>
        </p:nvSpPr>
        <p:spPr>
          <a:xfrm>
            <a:off x="3146598" y="1290450"/>
            <a:ext cx="5393400" cy="2943600"/>
          </a:xfrm>
          <a:prstGeom prst="rect">
            <a:avLst/>
          </a:prstGeom>
          <a:noFill/>
          <a:ln>
            <a:noFill/>
          </a:ln>
        </p:spPr>
        <p:txBody>
          <a:bodyPr spcFirstLastPara="1" wrap="square" lIns="91425" tIns="45700" rIns="91425" bIns="45700" anchor="t" anchorCtr="0">
            <a:noAutofit/>
          </a:bodyPr>
          <a:lstStyle/>
          <a:p>
            <a:pPr marL="342900" lvl="0" indent="-317182" algn="l" rtl="0">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The Every Student Succeeds Act (a federal law) requires Title I schools to hold an Annual Meeting to explain and discuss the school’s Title I programs, parents’ rights, and other school requirements.</a:t>
            </a:r>
            <a:endParaRPr sz="2000">
              <a:latin typeface="Trebuchet MS"/>
              <a:ea typeface="Trebuchet MS"/>
              <a:cs typeface="Trebuchet MS"/>
              <a:sym typeface="Trebuchet MS"/>
            </a:endParaRPr>
          </a:p>
          <a:p>
            <a:pPr marL="342900" lvl="0" indent="-190182" algn="l" rtl="0">
              <a:spcBef>
                <a:spcPts val="481"/>
              </a:spcBef>
              <a:spcAft>
                <a:spcPts val="0"/>
              </a:spcAft>
              <a:buClr>
                <a:schemeClr val="dk1"/>
              </a:buClr>
              <a:buSzPts val="2600"/>
              <a:buNone/>
            </a:pPr>
            <a:endParaRPr sz="2000">
              <a:latin typeface="Trebuchet MS"/>
              <a:ea typeface="Trebuchet MS"/>
              <a:cs typeface="Trebuchet MS"/>
              <a:sym typeface="Trebuchet MS"/>
            </a:endParaRPr>
          </a:p>
          <a:p>
            <a:pPr marL="342900" lvl="0" indent="-317182" algn="l" rtl="0">
              <a:spcBef>
                <a:spcPts val="481"/>
              </a:spcBef>
              <a:spcAft>
                <a:spcPts val="0"/>
              </a:spcAft>
              <a:buClr>
                <a:schemeClr val="dk1"/>
              </a:buClr>
              <a:buSzPts val="2000"/>
              <a:buFont typeface="Trebuchet MS"/>
              <a:buChar char="●"/>
            </a:pPr>
            <a:r>
              <a:rPr lang="en" sz="2000">
                <a:latin typeface="Trebuchet MS"/>
                <a:ea typeface="Trebuchet MS"/>
                <a:cs typeface="Trebuchet MS"/>
                <a:sym typeface="Trebuchet MS"/>
              </a:rPr>
              <a:t>Families are encouraged to ask questions and make suggestions to help improve the school’s Title I program.  </a:t>
            </a:r>
            <a:endParaRPr sz="2000">
              <a:latin typeface="Trebuchet MS"/>
              <a:ea typeface="Trebuchet MS"/>
              <a:cs typeface="Trebuchet MS"/>
              <a:sym typeface="Trebuchet MS"/>
            </a:endParaRPr>
          </a:p>
          <a:p>
            <a:pPr marL="342900" lvl="0" indent="-201930" algn="l" rtl="0">
              <a:spcBef>
                <a:spcPts val="444"/>
              </a:spcBef>
              <a:spcAft>
                <a:spcPts val="0"/>
              </a:spcAft>
              <a:buClr>
                <a:schemeClr val="dk1"/>
              </a:buClr>
              <a:buSzPts val="2400"/>
              <a:buNone/>
            </a:pPr>
            <a:endParaRPr/>
          </a:p>
        </p:txBody>
      </p:sp>
      <p:sp>
        <p:nvSpPr>
          <p:cNvPr id="98" name="Google Shape;98;g146c891d9bd_0_1438"/>
          <p:cNvSpPr txBox="1">
            <a:spLocks noGrp="1"/>
          </p:cNvSpPr>
          <p:nvPr>
            <p:ph type="title"/>
          </p:nvPr>
        </p:nvSpPr>
        <p:spPr>
          <a:xfrm>
            <a:off x="457200" y="359612"/>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Purpose of Meeting</a:t>
            </a:r>
            <a:endParaRPr sz="3000">
              <a:latin typeface="Trebuchet MS"/>
              <a:ea typeface="Trebuchet MS"/>
              <a:cs typeface="Trebuchet MS"/>
              <a:sym typeface="Trebuchet MS"/>
            </a:endParaRPr>
          </a:p>
        </p:txBody>
      </p:sp>
      <p:sp>
        <p:nvSpPr>
          <p:cNvPr id="99" name="Google Shape;99;g146c891d9bd_0_1438"/>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None/>
            </a:pPr>
            <a:fld id="{00000000-1234-1234-1234-123412341234}" type="slidenum">
              <a:rPr lang="en" sz="1800">
                <a:solidFill>
                  <a:schemeClr val="lt1"/>
                </a:solidFill>
              </a:rPr>
              <a:t>2</a:t>
            </a:fld>
            <a:endParaRPr sz="1800">
              <a:solidFill>
                <a:schemeClr val="lt1"/>
              </a:solidFill>
            </a:endParaRPr>
          </a:p>
        </p:txBody>
      </p:sp>
      <p:pic>
        <p:nvPicPr>
          <p:cNvPr id="100" name="Google Shape;100;g146c891d9bd_0_1438"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01" name="Google Shape;101;g146c891d9bd_0_1438"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
        <p:nvSpPr>
          <p:cNvPr id="102" name="Google Shape;102;g146c891d9bd_0_1438"/>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46c891d9bd_0_857"/>
          <p:cNvSpPr txBox="1">
            <a:spLocks noGrp="1"/>
          </p:cNvSpPr>
          <p:nvPr>
            <p:ph type="title"/>
          </p:nvPr>
        </p:nvSpPr>
        <p:spPr>
          <a:xfrm>
            <a:off x="446566" y="55254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p:txBody>
      </p:sp>
      <p:sp>
        <p:nvSpPr>
          <p:cNvPr id="245" name="Google Shape;245;g146c891d9bd_0_857"/>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
        <p:nvSpPr>
          <p:cNvPr id="246" name="Google Shape;246;g146c891d9bd_0_857"/>
          <p:cNvSpPr txBox="1">
            <a:spLocks noGrp="1"/>
          </p:cNvSpPr>
          <p:nvPr>
            <p:ph type="body" idx="4294967295"/>
          </p:nvPr>
        </p:nvSpPr>
        <p:spPr>
          <a:xfrm>
            <a:off x="287936" y="1558192"/>
            <a:ext cx="6866400" cy="1713000"/>
          </a:xfrm>
          <a:prstGeom prst="rect">
            <a:avLst/>
          </a:prstGeom>
          <a:noFill/>
          <a:ln>
            <a:noFill/>
          </a:ln>
        </p:spPr>
        <p:txBody>
          <a:bodyPr spcFirstLastPara="1" wrap="square" lIns="91425" tIns="45700" rIns="91425" bIns="45700" anchor="t" anchorCtr="0">
            <a:normAutofit/>
          </a:bodyPr>
          <a:lstStyle/>
          <a:p>
            <a:pPr marL="342900" lvl="0" indent="-292100" algn="l" rtl="0">
              <a:spcBef>
                <a:spcPts val="0"/>
              </a:spcBef>
              <a:spcAft>
                <a:spcPts val="0"/>
              </a:spcAft>
              <a:buClr>
                <a:schemeClr val="dk1"/>
              </a:buClr>
              <a:buSzPts val="2000"/>
              <a:buFont typeface="Trebuchet MS"/>
              <a:buChar char="●"/>
            </a:pPr>
            <a:r>
              <a:rPr lang="en" sz="2000" dirty="0">
                <a:latin typeface="Trebuchet MS"/>
                <a:ea typeface="Trebuchet MS"/>
                <a:cs typeface="Trebuchet MS"/>
                <a:sym typeface="Trebuchet MS"/>
              </a:rPr>
              <a:t>Review of FY24 School-Parent Compact</a:t>
            </a:r>
            <a:endParaRPr sz="2000" dirty="0">
              <a:latin typeface="Trebuchet MS"/>
              <a:ea typeface="Trebuchet MS"/>
              <a:cs typeface="Trebuchet MS"/>
              <a:sym typeface="Trebuchet MS"/>
            </a:endParaRPr>
          </a:p>
          <a:p>
            <a:pPr marL="342900" lvl="0" indent="-292100" algn="l" rtl="0">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Suggestions for next year’s Compact</a:t>
            </a:r>
            <a:endParaRPr sz="2000" dirty="0">
              <a:latin typeface="Trebuchet MS"/>
              <a:ea typeface="Trebuchet MS"/>
              <a:cs typeface="Trebuchet MS"/>
              <a:sym typeface="Trebuchet MS"/>
            </a:endParaRPr>
          </a:p>
          <a:p>
            <a:pPr marL="342900" lvl="0" indent="-292100" algn="l" rtl="0">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Questions </a:t>
            </a:r>
            <a:endParaRPr sz="2000" dirty="0">
              <a:latin typeface="Trebuchet MS"/>
              <a:ea typeface="Trebuchet MS"/>
              <a:cs typeface="Trebuchet MS"/>
              <a:sym typeface="Trebuchet MS"/>
            </a:endParaRPr>
          </a:p>
        </p:txBody>
      </p:sp>
      <p:sp>
        <p:nvSpPr>
          <p:cNvPr id="248" name="Google Shape;248;g146c891d9bd_0_857"/>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20</a:t>
            </a:fld>
            <a:endParaRPr>
              <a:solidFill>
                <a:srgbClr val="FFFFFF"/>
              </a:solidFill>
            </a:endParaRPr>
          </a:p>
        </p:txBody>
      </p:sp>
      <p:pic>
        <p:nvPicPr>
          <p:cNvPr id="3" name="Picture 2">
            <a:extLst>
              <a:ext uri="{FF2B5EF4-FFF2-40B4-BE49-F238E27FC236}">
                <a16:creationId xmlns:a16="http://schemas.microsoft.com/office/drawing/2014/main" id="{5FC1F3AF-7463-AB71-EB65-027A9860855C}"/>
              </a:ext>
            </a:extLst>
          </p:cNvPr>
          <p:cNvPicPr>
            <a:picLocks noChangeAspect="1"/>
          </p:cNvPicPr>
          <p:nvPr/>
        </p:nvPicPr>
        <p:blipFill>
          <a:blip r:embed="rId3"/>
          <a:stretch>
            <a:fillRect/>
          </a:stretch>
        </p:blipFill>
        <p:spPr>
          <a:xfrm>
            <a:off x="5512659" y="1147792"/>
            <a:ext cx="3014315" cy="358530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46c891d9bd_0_915"/>
          <p:cNvSpPr txBox="1">
            <a:spLocks noGrp="1"/>
          </p:cNvSpPr>
          <p:nvPr>
            <p:ph type="body" idx="2"/>
          </p:nvPr>
        </p:nvSpPr>
        <p:spPr>
          <a:xfrm>
            <a:off x="372575" y="1417325"/>
            <a:ext cx="8229600" cy="256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r>
              <a:rPr lang="en" sz="2200">
                <a:latin typeface="Trebuchet MS"/>
                <a:ea typeface="Trebuchet MS"/>
                <a:cs typeface="Trebuchet MS"/>
                <a:sym typeface="Trebuchet MS"/>
              </a:rPr>
              <a:t>Families have the right to ask: </a:t>
            </a:r>
            <a:endParaRPr sz="2200">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about the professional qualifications of their child’s teachers; and</a:t>
            </a:r>
            <a:endParaRPr>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non-teacher personnel are providing instruction to their child and, if so, their professional qualifications.</a:t>
            </a:r>
            <a:endParaRPr>
              <a:latin typeface="Trebuchet MS"/>
              <a:ea typeface="Trebuchet MS"/>
              <a:cs typeface="Trebuchet MS"/>
              <a:sym typeface="Trebuchet MS"/>
            </a:endParaRPr>
          </a:p>
          <a:p>
            <a:pPr marL="0" lvl="0" indent="0" algn="l" rtl="0">
              <a:lnSpc>
                <a:spcPct val="192000"/>
              </a:lnSpc>
              <a:spcBef>
                <a:spcPts val="0"/>
              </a:spcBef>
              <a:spcAft>
                <a:spcPts val="0"/>
              </a:spcAft>
              <a:buClr>
                <a:schemeClr val="dk1"/>
              </a:buClr>
              <a:buSzPts val="1500"/>
              <a:buNone/>
            </a:pPr>
            <a:endParaRPr sz="1500">
              <a:latin typeface="Times New Roman"/>
              <a:ea typeface="Times New Roman"/>
              <a:cs typeface="Times New Roman"/>
              <a:sym typeface="Times New Roman"/>
            </a:endParaRPr>
          </a:p>
        </p:txBody>
      </p:sp>
      <p:sp>
        <p:nvSpPr>
          <p:cNvPr id="255" name="Google Shape;255;g146c891d9bd_0_915"/>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56" name="Google Shape;256;g146c891d9bd_0_915"/>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pic>
        <p:nvPicPr>
          <p:cNvPr id="257" name="Google Shape;257;g146c891d9bd_0_915"/>
          <p:cNvPicPr preferRelativeResize="0"/>
          <p:nvPr/>
        </p:nvPicPr>
        <p:blipFill rotWithShape="1">
          <a:blip r:embed="rId3">
            <a:alphaModFix/>
          </a:blip>
          <a:srcRect/>
          <a:stretch/>
        </p:blipFill>
        <p:spPr>
          <a:xfrm>
            <a:off x="3302649" y="3413625"/>
            <a:ext cx="1835600" cy="1115225"/>
          </a:xfrm>
          <a:prstGeom prst="rect">
            <a:avLst/>
          </a:prstGeom>
          <a:noFill/>
          <a:ln>
            <a:noFill/>
          </a:ln>
        </p:spPr>
      </p:pic>
      <p:sp>
        <p:nvSpPr>
          <p:cNvPr id="258" name="Google Shape;258;g146c891d9bd_0_915"/>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21</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6c891d9bd_0_973"/>
          <p:cNvSpPr txBox="1">
            <a:spLocks noGrp="1"/>
          </p:cNvSpPr>
          <p:nvPr>
            <p:ph type="body" idx="2"/>
          </p:nvPr>
        </p:nvSpPr>
        <p:spPr>
          <a:xfrm>
            <a:off x="455980" y="13272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 sz="2200">
                <a:latin typeface="Trebuchet MS"/>
                <a:ea typeface="Trebuchet MS"/>
                <a:cs typeface="Trebuchet MS"/>
                <a:sym typeface="Trebuchet MS"/>
              </a:rPr>
              <a:t>Families must be informed:</a:t>
            </a:r>
            <a:endParaRPr sz="2200">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their child is taught for four or more weeks by a teacher who does not meet the certification requirements for the grade level or subject being taught; and</a:t>
            </a:r>
            <a:endParaRPr>
              <a:latin typeface="Trebuchet MS"/>
              <a:ea typeface="Trebuchet MS"/>
              <a:cs typeface="Trebuchet MS"/>
              <a:sym typeface="Trebuchet MS"/>
            </a:endParaRPr>
          </a:p>
          <a:p>
            <a:pPr marL="742950" lvl="0" indent="0" algn="l" rtl="0">
              <a:spcBef>
                <a:spcPts val="0"/>
              </a:spcBef>
              <a:spcAft>
                <a:spcPts val="0"/>
              </a:spcAft>
              <a:buNone/>
            </a:pPr>
            <a:endParaRPr>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how their child performed on state tests like                                       FSA, EOCs, and SSA.</a:t>
            </a:r>
            <a:endParaRPr>
              <a:latin typeface="Trebuchet MS"/>
              <a:ea typeface="Trebuchet MS"/>
              <a:cs typeface="Trebuchet MS"/>
              <a:sym typeface="Trebuchet MS"/>
            </a:endParaRPr>
          </a:p>
        </p:txBody>
      </p:sp>
      <p:sp>
        <p:nvSpPr>
          <p:cNvPr id="265" name="Google Shape;265;g146c891d9bd_0_973"/>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66" name="Google Shape;266;g146c891d9bd_0_973"/>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pic>
        <p:nvPicPr>
          <p:cNvPr id="267" name="Google Shape;267;g146c891d9bd_0_973"/>
          <p:cNvPicPr preferRelativeResize="0"/>
          <p:nvPr/>
        </p:nvPicPr>
        <p:blipFill rotWithShape="1">
          <a:blip r:embed="rId3">
            <a:alphaModFix/>
          </a:blip>
          <a:srcRect/>
          <a:stretch/>
        </p:blipFill>
        <p:spPr>
          <a:xfrm>
            <a:off x="6710700" y="2913625"/>
            <a:ext cx="1891925" cy="1205600"/>
          </a:xfrm>
          <a:prstGeom prst="rect">
            <a:avLst/>
          </a:prstGeom>
          <a:noFill/>
          <a:ln>
            <a:noFill/>
          </a:ln>
        </p:spPr>
      </p:pic>
      <p:sp>
        <p:nvSpPr>
          <p:cNvPr id="268" name="Google Shape;268;g146c891d9bd_0_973"/>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22</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1472ca33bd4_0_0"/>
          <p:cNvPicPr preferRelativeResize="0"/>
          <p:nvPr/>
        </p:nvPicPr>
        <p:blipFill>
          <a:blip r:embed="rId3">
            <a:alphaModFix/>
          </a:blip>
          <a:stretch>
            <a:fillRect/>
          </a:stretch>
        </p:blipFill>
        <p:spPr>
          <a:xfrm>
            <a:off x="0" y="2"/>
            <a:ext cx="9144000" cy="5143487"/>
          </a:xfrm>
          <a:prstGeom prst="rect">
            <a:avLst/>
          </a:prstGeom>
          <a:noFill/>
          <a:ln>
            <a:noFill/>
          </a:ln>
        </p:spPr>
      </p:pic>
      <p:sp>
        <p:nvSpPr>
          <p:cNvPr id="274" name="Google Shape;274;g1472ca33bd4_0_0"/>
          <p:cNvSpPr txBox="1"/>
          <p:nvPr/>
        </p:nvSpPr>
        <p:spPr>
          <a:xfrm>
            <a:off x="0" y="0"/>
            <a:ext cx="24393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   High-performing A-rated District</a:t>
            </a:r>
            <a:endParaRPr sz="1100" b="1" i="0" u="none" strike="noStrike" cap="none">
              <a:solidFill>
                <a:srgbClr val="FFFFFF"/>
              </a:solidFill>
              <a:latin typeface="Arial"/>
              <a:ea typeface="Arial"/>
              <a:cs typeface="Arial"/>
              <a:sym typeface="Arial"/>
            </a:endParaRPr>
          </a:p>
        </p:txBody>
      </p:sp>
      <p:sp>
        <p:nvSpPr>
          <p:cNvPr id="275" name="Google Shape;275;g1472ca33bd4_0_0"/>
          <p:cNvSpPr txBox="1"/>
          <p:nvPr/>
        </p:nvSpPr>
        <p:spPr>
          <a:xfrm>
            <a:off x="669563" y="1217588"/>
            <a:ext cx="7548000" cy="1434900"/>
          </a:xfrm>
          <a:prstGeom prst="rect">
            <a:avLst/>
          </a:prstGeom>
          <a:noFill/>
          <a:ln>
            <a:noFill/>
          </a:ln>
        </p:spPr>
        <p:txBody>
          <a:bodyPr spcFirstLastPara="1" wrap="square" lIns="51425" tIns="51425" rIns="51425" bIns="51425" anchor="t" anchorCtr="0">
            <a:noAutofit/>
          </a:bodyPr>
          <a:lstStyle/>
          <a:p>
            <a:pPr marL="0" lvl="0" indent="0" algn="l" rtl="0">
              <a:lnSpc>
                <a:spcPct val="90000"/>
              </a:lnSpc>
              <a:spcBef>
                <a:spcPts val="0"/>
              </a:spcBef>
              <a:spcAft>
                <a:spcPts val="0"/>
              </a:spcAft>
              <a:buNone/>
            </a:pPr>
            <a:r>
              <a:rPr lang="en" sz="2000">
                <a:solidFill>
                  <a:schemeClr val="dk2"/>
                </a:solidFill>
                <a:latin typeface="Trebuchet MS"/>
                <a:ea typeface="Trebuchet MS"/>
                <a:cs typeface="Trebuchet MS"/>
                <a:sym typeface="Trebuchet MS"/>
              </a:rPr>
              <a:t>The </a:t>
            </a:r>
            <a:r>
              <a:rPr lang="en" sz="2000" b="1">
                <a:solidFill>
                  <a:schemeClr val="dk2"/>
                </a:solidFill>
                <a:latin typeface="Trebuchet MS"/>
                <a:ea typeface="Trebuchet MS"/>
                <a:cs typeface="Trebuchet MS"/>
                <a:sym typeface="Trebuchet MS"/>
              </a:rPr>
              <a:t>GOAL</a:t>
            </a:r>
            <a:r>
              <a:rPr lang="en" sz="2000">
                <a:solidFill>
                  <a:schemeClr val="dk2"/>
                </a:solidFill>
                <a:latin typeface="Trebuchet MS"/>
                <a:ea typeface="Trebuchet MS"/>
                <a:cs typeface="Trebuchet MS"/>
                <a:sym typeface="Trebuchet MS"/>
              </a:rPr>
              <a:t> of the MEP is to assist all migrant students in meeting challenging academic standards and achieving graduation from high school (or a GED program) with an education that prepares them for responsible citizenship, further learning, and productive employment.</a:t>
            </a:r>
            <a:endParaRPr sz="2000">
              <a:solidFill>
                <a:schemeClr val="dk2"/>
              </a:solidFill>
              <a:latin typeface="Trebuchet MS"/>
              <a:ea typeface="Trebuchet MS"/>
              <a:cs typeface="Trebuchet MS"/>
              <a:sym typeface="Trebuchet MS"/>
            </a:endParaRPr>
          </a:p>
        </p:txBody>
      </p:sp>
      <p:sp>
        <p:nvSpPr>
          <p:cNvPr id="276" name="Google Shape;276;g1472ca33bd4_0_0"/>
          <p:cNvSpPr txBox="1"/>
          <p:nvPr/>
        </p:nvSpPr>
        <p:spPr>
          <a:xfrm>
            <a:off x="1036631" y="491636"/>
            <a:ext cx="6801900" cy="420300"/>
          </a:xfrm>
          <a:prstGeom prst="rect">
            <a:avLst/>
          </a:prstGeom>
          <a:noFill/>
          <a:ln>
            <a:noFill/>
          </a:ln>
        </p:spPr>
        <p:txBody>
          <a:bodyPr spcFirstLastPara="1" wrap="square" lIns="51425" tIns="51425" rIns="51425" bIns="51425" anchor="t" anchorCtr="0">
            <a:noAutofit/>
          </a:bodyPr>
          <a:lstStyle/>
          <a:p>
            <a:pPr marL="0" lvl="0" indent="0" algn="ctr" rtl="0">
              <a:lnSpc>
                <a:spcPct val="90000"/>
              </a:lnSpc>
              <a:spcBef>
                <a:spcPts val="0"/>
              </a:spcBef>
              <a:spcAft>
                <a:spcPts val="0"/>
              </a:spcAft>
              <a:buNone/>
            </a:pPr>
            <a:r>
              <a:rPr lang="en" sz="3000" b="1">
                <a:solidFill>
                  <a:srgbClr val="000000"/>
                </a:solidFill>
                <a:latin typeface="Trebuchet MS"/>
                <a:ea typeface="Trebuchet MS"/>
                <a:cs typeface="Trebuchet MS"/>
                <a:sym typeface="Trebuchet MS"/>
              </a:rPr>
              <a:t>Migrant Education Program (MEP)</a:t>
            </a:r>
            <a:endParaRPr sz="3000" b="1">
              <a:solidFill>
                <a:srgbClr val="000000"/>
              </a:solidFill>
              <a:latin typeface="Trebuchet MS"/>
              <a:ea typeface="Trebuchet MS"/>
              <a:cs typeface="Trebuchet MS"/>
              <a:sym typeface="Trebuchet MS"/>
            </a:endParaRPr>
          </a:p>
        </p:txBody>
      </p:sp>
      <p:pic>
        <p:nvPicPr>
          <p:cNvPr id="277" name="Google Shape;277;g1472ca33bd4_0_0"/>
          <p:cNvPicPr preferRelativeResize="0"/>
          <p:nvPr/>
        </p:nvPicPr>
        <p:blipFill>
          <a:blip r:embed="rId4">
            <a:alphaModFix/>
          </a:blip>
          <a:stretch>
            <a:fillRect/>
          </a:stretch>
        </p:blipFill>
        <p:spPr>
          <a:xfrm>
            <a:off x="5852400" y="2872613"/>
            <a:ext cx="1948333" cy="1633406"/>
          </a:xfrm>
          <a:prstGeom prst="rect">
            <a:avLst/>
          </a:prstGeom>
          <a:noFill/>
          <a:ln>
            <a:noFill/>
          </a:ln>
        </p:spPr>
      </p:pic>
      <p:pic>
        <p:nvPicPr>
          <p:cNvPr id="278" name="Google Shape;278;g1472ca33bd4_0_0"/>
          <p:cNvPicPr preferRelativeResize="0"/>
          <p:nvPr/>
        </p:nvPicPr>
        <p:blipFill rotWithShape="1">
          <a:blip r:embed="rId5">
            <a:alphaModFix/>
          </a:blip>
          <a:srcRect t="14688" b="23410"/>
          <a:stretch/>
        </p:blipFill>
        <p:spPr>
          <a:xfrm>
            <a:off x="1079493" y="2858796"/>
            <a:ext cx="4401424" cy="16334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472ca33bd4_0_90"/>
          <p:cNvSpPr txBox="1">
            <a:spLocks noGrp="1"/>
          </p:cNvSpPr>
          <p:nvPr>
            <p:ph type="body" idx="2"/>
          </p:nvPr>
        </p:nvSpPr>
        <p:spPr>
          <a:xfrm>
            <a:off x="4353200" y="1258250"/>
            <a:ext cx="4631100" cy="340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 sz="2000">
                <a:latin typeface="Trebuchet MS"/>
                <a:ea typeface="Trebuchet MS"/>
                <a:cs typeface="Trebuchet MS"/>
                <a:sym typeface="Trebuchet MS"/>
              </a:rPr>
              <a:t>To improve educational opportunities of migrant students by helping them:</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Supplemental academic/social services to students and their families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new school(s)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meet the challenging state/district academic content</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graduate from high school</a:t>
            </a:r>
            <a:endParaRPr>
              <a:latin typeface="Trebuchet MS"/>
              <a:ea typeface="Trebuchet MS"/>
              <a:cs typeface="Trebuchet MS"/>
              <a:sym typeface="Trebuchet MS"/>
            </a:endParaRPr>
          </a:p>
          <a:p>
            <a:pPr marL="0" lvl="0" indent="0" algn="l" rtl="0">
              <a:spcBef>
                <a:spcPts val="480"/>
              </a:spcBef>
              <a:spcAft>
                <a:spcPts val="0"/>
              </a:spcAft>
              <a:buClr>
                <a:schemeClr val="dk1"/>
              </a:buClr>
              <a:buSzPts val="2400"/>
              <a:buNone/>
            </a:pPr>
            <a:endParaRPr>
              <a:latin typeface="Trebuchet MS"/>
              <a:ea typeface="Trebuchet MS"/>
              <a:cs typeface="Trebuchet MS"/>
              <a:sym typeface="Trebuchet MS"/>
            </a:endParaRPr>
          </a:p>
        </p:txBody>
      </p:sp>
      <p:sp>
        <p:nvSpPr>
          <p:cNvPr id="285" name="Google Shape;285;g1472ca33bd4_0_90"/>
          <p:cNvSpPr txBox="1">
            <a:spLocks noGrp="1"/>
          </p:cNvSpPr>
          <p:nvPr>
            <p:ph type="body" idx="4"/>
          </p:nvPr>
        </p:nvSpPr>
        <p:spPr>
          <a:xfrm>
            <a:off x="531775" y="1258250"/>
            <a:ext cx="3901500" cy="340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 sz="2000">
                <a:latin typeface="Trebuchet MS"/>
                <a:ea typeface="Trebuchet MS"/>
                <a:cs typeface="Trebuchet MS"/>
                <a:sym typeface="Trebuchet MS"/>
              </a:rPr>
              <a:t>Ensure the needs of migrant students are met to help them overcome:</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interruption in schooling</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cultural and language barriers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social isolation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lack to health resources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college or work after high school</a:t>
            </a:r>
            <a:endParaRPr>
              <a:latin typeface="Trebuchet MS"/>
              <a:ea typeface="Trebuchet MS"/>
              <a:cs typeface="Trebuchet MS"/>
              <a:sym typeface="Trebuchet MS"/>
            </a:endParaRPr>
          </a:p>
          <a:p>
            <a:pPr marL="0" lvl="0" indent="0" algn="l" rtl="0">
              <a:spcBef>
                <a:spcPts val="480"/>
              </a:spcBef>
              <a:spcAft>
                <a:spcPts val="0"/>
              </a:spcAft>
              <a:buClr>
                <a:schemeClr val="dk1"/>
              </a:buClr>
              <a:buSzPts val="2400"/>
              <a:buNone/>
            </a:pPr>
            <a:endParaRPr>
              <a:latin typeface="Times New Roman"/>
              <a:ea typeface="Times New Roman"/>
              <a:cs typeface="Times New Roman"/>
              <a:sym typeface="Times New Roman"/>
            </a:endParaRPr>
          </a:p>
        </p:txBody>
      </p:sp>
      <p:sp>
        <p:nvSpPr>
          <p:cNvPr id="286" name="Google Shape;286;g1472ca33bd4_0_90"/>
          <p:cNvSpPr txBox="1">
            <a:spLocks noGrp="1"/>
          </p:cNvSpPr>
          <p:nvPr>
            <p:ph type="title"/>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b="1"/>
              <a:t> </a:t>
            </a:r>
            <a:r>
              <a:rPr lang="en" sz="3000" b="1">
                <a:latin typeface="Trebuchet MS"/>
                <a:ea typeface="Trebuchet MS"/>
                <a:cs typeface="Trebuchet MS"/>
                <a:sym typeface="Trebuchet MS"/>
              </a:rPr>
              <a:t> Migrant Education Program</a:t>
            </a:r>
            <a:endParaRPr sz="3000">
              <a:latin typeface="Trebuchet MS"/>
              <a:ea typeface="Trebuchet MS"/>
              <a:cs typeface="Trebuchet MS"/>
              <a:sym typeface="Trebuchet MS"/>
            </a:endParaRPr>
          </a:p>
        </p:txBody>
      </p:sp>
      <p:sp>
        <p:nvSpPr>
          <p:cNvPr id="287" name="Google Shape;287;g1472ca33bd4_0_90"/>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pic>
        <p:nvPicPr>
          <p:cNvPr id="288" name="Google Shape;288;g1472ca33bd4_0_90"/>
          <p:cNvPicPr preferRelativeResize="0"/>
          <p:nvPr/>
        </p:nvPicPr>
        <p:blipFill rotWithShape="1">
          <a:blip r:embed="rId3">
            <a:alphaModFix/>
          </a:blip>
          <a:srcRect/>
          <a:stretch/>
        </p:blipFill>
        <p:spPr>
          <a:xfrm>
            <a:off x="7779434" y="481527"/>
            <a:ext cx="759656" cy="703861"/>
          </a:xfrm>
          <a:prstGeom prst="rect">
            <a:avLst/>
          </a:prstGeom>
          <a:noFill/>
          <a:ln>
            <a:noFill/>
          </a:ln>
        </p:spPr>
      </p:pic>
      <p:sp>
        <p:nvSpPr>
          <p:cNvPr id="289" name="Google Shape;289;g1472ca33bd4_0_90"/>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24</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1472ca33bd4_0_178"/>
          <p:cNvPicPr preferRelativeResize="0"/>
          <p:nvPr/>
        </p:nvPicPr>
        <p:blipFill>
          <a:blip r:embed="rId3">
            <a:alphaModFix/>
          </a:blip>
          <a:stretch>
            <a:fillRect/>
          </a:stretch>
        </p:blipFill>
        <p:spPr>
          <a:xfrm>
            <a:off x="0" y="2"/>
            <a:ext cx="9144000" cy="5143487"/>
          </a:xfrm>
          <a:prstGeom prst="rect">
            <a:avLst/>
          </a:prstGeom>
          <a:noFill/>
          <a:ln>
            <a:noFill/>
          </a:ln>
        </p:spPr>
      </p:pic>
      <p:sp>
        <p:nvSpPr>
          <p:cNvPr id="295" name="Google Shape;295;g1472ca33bd4_0_178"/>
          <p:cNvSpPr txBox="1"/>
          <p:nvPr/>
        </p:nvSpPr>
        <p:spPr>
          <a:xfrm>
            <a:off x="0" y="0"/>
            <a:ext cx="24393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   High-performing A-rated District</a:t>
            </a:r>
            <a:endParaRPr sz="1100" b="1" i="0" u="none" strike="noStrike" cap="none">
              <a:solidFill>
                <a:srgbClr val="FFFFFF"/>
              </a:solidFill>
              <a:latin typeface="Arial"/>
              <a:ea typeface="Arial"/>
              <a:cs typeface="Arial"/>
              <a:sym typeface="Arial"/>
            </a:endParaRPr>
          </a:p>
        </p:txBody>
      </p:sp>
      <p:sp>
        <p:nvSpPr>
          <p:cNvPr id="296" name="Google Shape;296;g1472ca33bd4_0_178"/>
          <p:cNvSpPr txBox="1">
            <a:spLocks noGrp="1"/>
          </p:cNvSpPr>
          <p:nvPr>
            <p:ph type="body" idx="4294967295"/>
          </p:nvPr>
        </p:nvSpPr>
        <p:spPr>
          <a:xfrm>
            <a:off x="678500" y="1150525"/>
            <a:ext cx="6514800" cy="3451500"/>
          </a:xfrm>
          <a:prstGeom prst="rect">
            <a:avLst/>
          </a:prstGeom>
        </p:spPr>
        <p:txBody>
          <a:bodyPr spcFirstLastPara="1" wrap="square" lIns="91425" tIns="91425" rIns="91425" bIns="91425" anchor="t" anchorCtr="0">
            <a:noAutofit/>
          </a:bodyPr>
          <a:lstStyle/>
          <a:p>
            <a:pPr marL="2921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Interviews are done in person by a training MEP Recruiter using Federal &amp; State eligibility requirements</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2000">
              <a:latin typeface="Trebuchet MS"/>
              <a:ea typeface="Trebuchet MS"/>
              <a:cs typeface="Trebuchet MS"/>
              <a:sym typeface="Trebuchet MS"/>
            </a:endParaRPr>
          </a:p>
          <a:p>
            <a:pPr marL="2921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Program Contact Information: </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000">
                <a:latin typeface="Trebuchet MS"/>
                <a:ea typeface="Trebuchet MS"/>
                <a:cs typeface="Trebuchet MS"/>
                <a:sym typeface="Trebuchet MS"/>
              </a:rPr>
              <a:t>Jorge Echegaray</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000">
                <a:latin typeface="Trebuchet MS"/>
                <a:ea typeface="Trebuchet MS"/>
                <a:cs typeface="Trebuchet MS"/>
                <a:sym typeface="Trebuchet MS"/>
              </a:rPr>
              <a:t>Manager, Migrant Education Program</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000">
                <a:latin typeface="Trebuchet MS"/>
                <a:ea typeface="Trebuchet MS"/>
                <a:cs typeface="Trebuchet MS"/>
                <a:sym typeface="Trebuchet MS"/>
              </a:rPr>
              <a:t>Multicultural Education Department</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000" u="sng">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 sz="2000">
                <a:latin typeface="Trebuchet MS"/>
                <a:ea typeface="Trebuchet MS"/>
                <a:cs typeface="Trebuchet MS"/>
                <a:sym typeface="Trebuchet MS"/>
              </a:rPr>
              <a:t>(561) 202-0356</a:t>
            </a:r>
            <a:endParaRPr sz="2000">
              <a:latin typeface="Trebuchet MS"/>
              <a:ea typeface="Trebuchet MS"/>
              <a:cs typeface="Trebuchet MS"/>
              <a:sym typeface="Trebuchet MS"/>
            </a:endParaRPr>
          </a:p>
        </p:txBody>
      </p:sp>
      <p:sp>
        <p:nvSpPr>
          <p:cNvPr id="297" name="Google Shape;297;g1472ca33bd4_0_178"/>
          <p:cNvSpPr txBox="1">
            <a:spLocks noGrp="1"/>
          </p:cNvSpPr>
          <p:nvPr>
            <p:ph type="body" idx="4294967295"/>
          </p:nvPr>
        </p:nvSpPr>
        <p:spPr>
          <a:xfrm>
            <a:off x="678481" y="453963"/>
            <a:ext cx="7787100" cy="45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Trebuchet MS"/>
                <a:ea typeface="Trebuchet MS"/>
                <a:cs typeface="Trebuchet MS"/>
                <a:sym typeface="Trebuchet MS"/>
              </a:rPr>
              <a:t>First step is to find all migrant students</a:t>
            </a:r>
            <a:endParaRPr sz="3000" b="1">
              <a:solidFill>
                <a:schemeClr val="dk1"/>
              </a:solidFill>
              <a:latin typeface="Trebuchet MS"/>
              <a:ea typeface="Trebuchet MS"/>
              <a:cs typeface="Trebuchet MS"/>
              <a:sym typeface="Trebuchet MS"/>
            </a:endParaRPr>
          </a:p>
        </p:txBody>
      </p:sp>
      <p:pic>
        <p:nvPicPr>
          <p:cNvPr id="298" name="Google Shape;298;g1472ca33bd4_0_178"/>
          <p:cNvPicPr preferRelativeResize="0"/>
          <p:nvPr/>
        </p:nvPicPr>
        <p:blipFill>
          <a:blip r:embed="rId5">
            <a:alphaModFix/>
          </a:blip>
          <a:stretch>
            <a:fillRect/>
          </a:stretch>
        </p:blipFill>
        <p:spPr>
          <a:xfrm>
            <a:off x="7193301" y="1015174"/>
            <a:ext cx="1686725" cy="2407375"/>
          </a:xfrm>
          <a:prstGeom prst="rect">
            <a:avLst/>
          </a:prstGeom>
          <a:noFill/>
          <a:ln>
            <a:noFill/>
          </a:ln>
        </p:spPr>
      </p:pic>
      <p:pic>
        <p:nvPicPr>
          <p:cNvPr id="299" name="Google Shape;299;g1472ca33bd4_0_178"/>
          <p:cNvPicPr preferRelativeResize="0"/>
          <p:nvPr/>
        </p:nvPicPr>
        <p:blipFill>
          <a:blip r:embed="rId6">
            <a:alphaModFix/>
          </a:blip>
          <a:stretch>
            <a:fillRect/>
          </a:stretch>
        </p:blipFill>
        <p:spPr>
          <a:xfrm>
            <a:off x="6100566" y="2943266"/>
            <a:ext cx="2002968" cy="1402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body" idx="2"/>
          </p:nvPr>
        </p:nvSpPr>
        <p:spPr>
          <a:xfrm>
            <a:off x="152400" y="1631550"/>
            <a:ext cx="6519600" cy="301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r>
              <a:rPr lang="en" sz="2200">
                <a:latin typeface="Trebuchet MS"/>
                <a:ea typeface="Trebuchet MS"/>
                <a:cs typeface="Trebuchet MS"/>
                <a:sym typeface="Trebuchet MS"/>
              </a:rPr>
              <a:t>The McKinney-Vento Homeless Education Program (MVP) Team can help students and families who live:</a:t>
            </a:r>
            <a:endParaRPr sz="2200">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 shelter, motel, vehicle, or campground;</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on the street;</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abandoned buildings or substandard housing;</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motels/hotels; or</a:t>
            </a:r>
            <a:endParaRPr>
              <a:latin typeface="Trebuchet MS"/>
              <a:ea typeface="Trebuchet MS"/>
              <a:cs typeface="Trebuchet MS"/>
              <a:sym typeface="Trebuchet MS"/>
            </a:endParaRPr>
          </a:p>
          <a:p>
            <a:pPr marL="557212" lvl="1" indent="-214312" algn="l" rtl="0">
              <a:lnSpc>
                <a:spcPct val="100000"/>
              </a:lnSpc>
              <a:spcBef>
                <a:spcPts val="400"/>
              </a:spcBef>
              <a:spcAft>
                <a:spcPts val="0"/>
              </a:spcAft>
              <a:buClr>
                <a:schemeClr val="dk1"/>
              </a:buClr>
              <a:buSzPts val="2000"/>
              <a:buFont typeface="Trebuchet MS"/>
              <a:buChar char="•"/>
            </a:pPr>
            <a:r>
              <a:rPr lang="en">
                <a:latin typeface="Trebuchet MS"/>
                <a:ea typeface="Trebuchet MS"/>
                <a:cs typeface="Trebuchet MS"/>
                <a:sym typeface="Trebuchet MS"/>
              </a:rPr>
              <a:t>doubled-up temporarily with relatives or friends due to a hardship</a:t>
            </a:r>
            <a:endParaRPr>
              <a:latin typeface="Trebuchet MS"/>
              <a:ea typeface="Trebuchet MS"/>
              <a:cs typeface="Trebuchet MS"/>
              <a:sym typeface="Trebuchet MS"/>
            </a:endParaRPr>
          </a:p>
          <a:p>
            <a:pPr marL="342900" lvl="1" indent="0" algn="l" rtl="0">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pic>
        <p:nvPicPr>
          <p:cNvPr id="138" name="Google Shape;138;p30"/>
          <p:cNvPicPr preferRelativeResize="0">
            <a:picLocks noGrp="1"/>
          </p:cNvPicPr>
          <p:nvPr>
            <p:ph type="body" idx="4"/>
          </p:nvPr>
        </p:nvPicPr>
        <p:blipFill rotWithShape="1">
          <a:blip r:embed="rId3">
            <a:alphaModFix/>
          </a:blip>
          <a:srcRect/>
          <a:stretch/>
        </p:blipFill>
        <p:spPr>
          <a:xfrm>
            <a:off x="6672000" y="2218165"/>
            <a:ext cx="2205300" cy="1482300"/>
          </a:xfrm>
          <a:prstGeom prst="rect">
            <a:avLst/>
          </a:prstGeom>
          <a:noFill/>
          <a:ln>
            <a:noFill/>
          </a:ln>
        </p:spPr>
      </p:pic>
      <p:sp>
        <p:nvSpPr>
          <p:cNvPr id="139" name="Google Shape;139;p30"/>
          <p:cNvSpPr txBox="1">
            <a:spLocks noGrp="1"/>
          </p:cNvSpPr>
          <p:nvPr>
            <p:ph type="title"/>
          </p:nvPr>
        </p:nvSpPr>
        <p:spPr>
          <a:xfrm>
            <a:off x="748146" y="830345"/>
            <a:ext cx="7780800" cy="4665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2121"/>
              <a:buFont typeface="Times New Roman"/>
              <a:buNone/>
            </a:pP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r>
              <a:rPr lang="en" sz="2400" b="1">
                <a:latin typeface="Trebuchet MS"/>
                <a:ea typeface="Trebuchet MS"/>
                <a:cs typeface="Trebuchet MS"/>
                <a:sym typeface="Trebuchet MS"/>
              </a:rPr>
              <a:t>Every Student Has the Right to an Education</a:t>
            </a:r>
            <a:endParaRPr sz="2400">
              <a:latin typeface="Trebuchet MS"/>
              <a:ea typeface="Trebuchet MS"/>
              <a:cs typeface="Trebuchet MS"/>
              <a:sym typeface="Trebuchet MS"/>
            </a:endParaRPr>
          </a:p>
        </p:txBody>
      </p:sp>
      <p:sp>
        <p:nvSpPr>
          <p:cNvPr id="140" name="Google Shape;140;p30"/>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
        <p:nvSpPr>
          <p:cNvPr id="141" name="Google Shape;141;p30"/>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a:bodyPr>
          <a:lstStyle/>
          <a:p>
            <a:pPr marL="0" lvl="0" indent="0" algn="l" rtl="0">
              <a:spcBef>
                <a:spcPts val="0"/>
              </a:spcBef>
              <a:spcAft>
                <a:spcPts val="0"/>
              </a:spcAft>
              <a:buNone/>
            </a:pPr>
            <a:fld id="{00000000-1234-1234-1234-123412341234}" type="slidenum">
              <a:rPr lang="en">
                <a:solidFill>
                  <a:srgbClr val="FFFFFF"/>
                </a:solidFill>
              </a:rPr>
              <a:t>26</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2"/>
          </p:nvPr>
        </p:nvSpPr>
        <p:spPr>
          <a:xfrm>
            <a:off x="617250" y="1207725"/>
            <a:ext cx="7909500" cy="294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None/>
            </a:pPr>
            <a:r>
              <a:rPr lang="en" sz="2000">
                <a:latin typeface="Trebuchet MS"/>
                <a:ea typeface="Trebuchet MS"/>
                <a:cs typeface="Trebuchet MS"/>
                <a:sym typeface="Trebuchet MS"/>
              </a:rPr>
              <a:t>Every school has a McKinney-Vento Contact Person &amp; assigned McKinney-Vento Program (MVP) Case Manager who works with families to:</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provide school supplies, uniforms, supplemental services and free school meals;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set up transportation to and from the school of origin;</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find community support and resources;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decide which school would be best for the child (the school of origin, or the zone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communicate with the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and so much more.</a:t>
            </a:r>
            <a:endParaRPr sz="2000">
              <a:latin typeface="Trebuchet MS"/>
              <a:ea typeface="Trebuchet MS"/>
              <a:cs typeface="Trebuchet MS"/>
              <a:sym typeface="Trebuchet MS"/>
            </a:endParaRPr>
          </a:p>
        </p:txBody>
      </p:sp>
      <p:sp>
        <p:nvSpPr>
          <p:cNvPr id="148" name="Google Shape;148;p31"/>
          <p:cNvSpPr txBox="1">
            <a:spLocks noGrp="1"/>
          </p:cNvSpPr>
          <p:nvPr>
            <p:ph type="title"/>
          </p:nvPr>
        </p:nvSpPr>
        <p:spPr>
          <a:xfrm>
            <a:off x="931323" y="564517"/>
            <a:ext cx="7236000" cy="64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300"/>
              <a:buFont typeface="Times New Roman"/>
              <a:buNone/>
            </a:pPr>
            <a:r>
              <a:rPr lang="en" sz="3000" b="1">
                <a:latin typeface="Trebuchet MS"/>
                <a:ea typeface="Trebuchet MS"/>
                <a:cs typeface="Trebuchet MS"/>
                <a:sym typeface="Trebuchet MS"/>
              </a:rPr>
              <a:t>Students Experiencing Homelessness</a:t>
            </a:r>
            <a:endParaRPr sz="3000">
              <a:latin typeface="Trebuchet MS"/>
              <a:ea typeface="Trebuchet MS"/>
              <a:cs typeface="Trebuchet MS"/>
              <a:sym typeface="Trebuchet MS"/>
            </a:endParaRPr>
          </a:p>
        </p:txBody>
      </p:sp>
      <p:sp>
        <p:nvSpPr>
          <p:cNvPr id="149" name="Google Shape;149;p3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
        <p:nvSpPr>
          <p:cNvPr id="150" name="Google Shape;150;p31"/>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a:bodyPr>
          <a:lstStyle/>
          <a:p>
            <a:pPr marL="0" lvl="0" indent="0" algn="l" rtl="0">
              <a:spcBef>
                <a:spcPts val="0"/>
              </a:spcBef>
              <a:spcAft>
                <a:spcPts val="0"/>
              </a:spcAft>
              <a:buNone/>
            </a:pPr>
            <a:fld id="{00000000-1234-1234-1234-123412341234}" type="slidenum">
              <a:rPr lang="en">
                <a:solidFill>
                  <a:srgbClr val="FFFFFF"/>
                </a:solidFill>
              </a:rPr>
              <a:t>27</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Times New Roman"/>
              <a:buNone/>
            </a:pPr>
            <a:br>
              <a:rPr lang="en">
                <a:latin typeface="Times New Roman"/>
                <a:ea typeface="Times New Roman"/>
                <a:cs typeface="Times New Roman"/>
                <a:sym typeface="Times New Roman"/>
              </a:rPr>
            </a:b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156" name="Google Shape;156;p32"/>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
        <p:nvSpPr>
          <p:cNvPr id="157" name="Google Shape;157;p32"/>
          <p:cNvSpPr txBox="1"/>
          <p:nvPr/>
        </p:nvSpPr>
        <p:spPr>
          <a:xfrm>
            <a:off x="317950" y="1419150"/>
            <a:ext cx="7873200" cy="4073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400" b="1">
                <a:solidFill>
                  <a:srgbClr val="000000"/>
                </a:solidFill>
                <a:latin typeface="Times New Roman"/>
                <a:ea typeface="Times New Roman"/>
                <a:cs typeface="Times New Roman"/>
                <a:sym typeface="Times New Roman"/>
              </a:rPr>
              <a:t>MVP Contact Information</a:t>
            </a:r>
            <a:endParaRPr sz="2400"/>
          </a:p>
          <a:p>
            <a:pPr marL="0" marR="0" lvl="0" indent="0" algn="l" rtl="0">
              <a:spcBef>
                <a:spcPts val="0"/>
              </a:spcBef>
              <a:spcAft>
                <a:spcPts val="0"/>
              </a:spcAft>
              <a:buNone/>
            </a:pPr>
            <a:endParaRPr sz="1350">
              <a:latin typeface="Times New Roman"/>
              <a:ea typeface="Times New Roman"/>
              <a:cs typeface="Times New Roman"/>
              <a:sym typeface="Times New Roman"/>
            </a:endParaRPr>
          </a:p>
          <a:p>
            <a:pPr marL="342900" lvl="0" indent="-327025" algn="l" rtl="0">
              <a:lnSpc>
                <a:spcPct val="115000"/>
              </a:lnSpc>
              <a:spcBef>
                <a:spcPts val="0"/>
              </a:spcBef>
              <a:spcAft>
                <a:spcPts val="0"/>
              </a:spcAft>
              <a:buClr>
                <a:schemeClr val="dk1"/>
              </a:buClr>
              <a:buSzPts val="2350"/>
              <a:buFont typeface="Trebuchet MS"/>
              <a:buChar char="●"/>
            </a:pPr>
            <a:r>
              <a:rPr lang="en" sz="2350">
                <a:solidFill>
                  <a:schemeClr val="dk2"/>
                </a:solidFill>
                <a:latin typeface="Trebuchet MS"/>
                <a:ea typeface="Trebuchet MS"/>
                <a:cs typeface="Trebuchet MS"/>
                <a:sym typeface="Trebuchet MS"/>
              </a:rPr>
              <a:t>Contact the McKinney-Vento Homeless Education Program (MVP) if you have questions or to complete a Student Housing Questionnaire</a:t>
            </a:r>
            <a:endParaRPr sz="2350">
              <a:solidFill>
                <a:schemeClr val="dk2"/>
              </a:solidFill>
              <a:latin typeface="Trebuchet MS"/>
              <a:ea typeface="Trebuchet MS"/>
              <a:cs typeface="Trebuchet MS"/>
              <a:sym typeface="Trebuchet MS"/>
            </a:endParaRPr>
          </a:p>
          <a:p>
            <a:pPr marL="742950" lvl="1" indent="-307975" algn="l" rtl="0">
              <a:lnSpc>
                <a:spcPct val="115000"/>
              </a:lnSpc>
              <a:spcBef>
                <a:spcPts val="0"/>
              </a:spcBef>
              <a:spcAft>
                <a:spcPts val="0"/>
              </a:spcAft>
              <a:buClr>
                <a:schemeClr val="dk1"/>
              </a:buClr>
              <a:buSzPts val="2350"/>
              <a:buFont typeface="Trebuchet MS"/>
              <a:buChar char="○"/>
            </a:pPr>
            <a:r>
              <a:rPr lang="en" sz="2350">
                <a:solidFill>
                  <a:schemeClr val="dk2"/>
                </a:solidFill>
                <a:latin typeface="Trebuchet MS"/>
                <a:ea typeface="Trebuchet MS"/>
                <a:cs typeface="Trebuchet MS"/>
                <a:sym typeface="Trebuchet MS"/>
              </a:rPr>
              <a:t>(561) 350-0778</a:t>
            </a:r>
            <a:endParaRPr sz="2350">
              <a:solidFill>
                <a:schemeClr val="dk2"/>
              </a:solidFill>
              <a:latin typeface="Trebuchet MS"/>
              <a:ea typeface="Trebuchet MS"/>
              <a:cs typeface="Trebuchet MS"/>
              <a:sym typeface="Trebuchet MS"/>
            </a:endParaRPr>
          </a:p>
          <a:p>
            <a:pPr marL="742950" lvl="1" indent="-307975" algn="l" rtl="0">
              <a:lnSpc>
                <a:spcPct val="115000"/>
              </a:lnSpc>
              <a:spcBef>
                <a:spcPts val="0"/>
              </a:spcBef>
              <a:spcAft>
                <a:spcPts val="0"/>
              </a:spcAft>
              <a:buClr>
                <a:schemeClr val="dk1"/>
              </a:buClr>
              <a:buSzPts val="2350"/>
              <a:buFont typeface="Trebuchet MS"/>
              <a:buChar char="○"/>
            </a:pPr>
            <a:r>
              <a:rPr lang="en" sz="2000" u="sng">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endParaRPr sz="2000">
              <a:solidFill>
                <a:srgbClr val="0B5394"/>
              </a:solidFill>
              <a:latin typeface="Trebuchet MS"/>
              <a:ea typeface="Trebuchet MS"/>
              <a:cs typeface="Trebuchet MS"/>
              <a:sym typeface="Trebuchet MS"/>
            </a:endParaRPr>
          </a:p>
          <a:p>
            <a:pPr marL="742950" lvl="1" indent="-307975" algn="l" rtl="0">
              <a:lnSpc>
                <a:spcPct val="115000"/>
              </a:lnSpc>
              <a:spcBef>
                <a:spcPts val="0"/>
              </a:spcBef>
              <a:spcAft>
                <a:spcPts val="0"/>
              </a:spcAft>
              <a:buClr>
                <a:srgbClr val="0B5394"/>
              </a:buClr>
              <a:buSzPts val="2350"/>
              <a:buFont typeface="Trebuchet MS"/>
              <a:buChar char="○"/>
            </a:pPr>
            <a:r>
              <a:rPr lang="en" sz="2000" u="sng">
                <a:solidFill>
                  <a:srgbClr val="0B539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MVP Website</a:t>
            </a:r>
            <a:endParaRPr sz="2000">
              <a:solidFill>
                <a:srgbClr val="0B5394"/>
              </a:solidFill>
              <a:latin typeface="Trebuchet MS"/>
              <a:ea typeface="Trebuchet MS"/>
              <a:cs typeface="Trebuchet MS"/>
              <a:sym typeface="Trebuchet MS"/>
            </a:endParaRPr>
          </a:p>
          <a:p>
            <a:pPr marL="0" marR="0" lvl="0" indent="0" algn="l" rtl="0">
              <a:spcBef>
                <a:spcPts val="0"/>
              </a:spcBef>
              <a:spcAft>
                <a:spcPts val="0"/>
              </a:spcAft>
              <a:buNone/>
            </a:pPr>
            <a:endParaRPr sz="2000">
              <a:solidFill>
                <a:srgbClr val="000000"/>
              </a:solidFill>
              <a:latin typeface="Trebuchet MS"/>
              <a:ea typeface="Trebuchet MS"/>
              <a:cs typeface="Trebuchet MS"/>
              <a:sym typeface="Trebuchet MS"/>
            </a:endParaRPr>
          </a:p>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100">
              <a:solidFill>
                <a:srgbClr val="000000"/>
              </a:solidFill>
              <a:latin typeface="Times New Roman"/>
              <a:ea typeface="Times New Roman"/>
              <a:cs typeface="Times New Roman"/>
              <a:sym typeface="Times New Roman"/>
            </a:endParaRPr>
          </a:p>
        </p:txBody>
      </p:sp>
      <p:sp>
        <p:nvSpPr>
          <p:cNvPr id="158" name="Google Shape;158;p32"/>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a:bodyPr>
          <a:lstStyle/>
          <a:p>
            <a:pPr marL="0" lvl="0" indent="0" algn="l" rtl="0">
              <a:spcBef>
                <a:spcPts val="0"/>
              </a:spcBef>
              <a:spcAft>
                <a:spcPts val="0"/>
              </a:spcAft>
              <a:buNone/>
            </a:pPr>
            <a:fld id="{00000000-1234-1234-1234-123412341234}" type="slidenum">
              <a:rPr lang="en">
                <a:solidFill>
                  <a:srgbClr val="FFFFFF"/>
                </a:solidFill>
              </a:rPr>
              <a:t>28</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46c891d9bd_0_1261"/>
          <p:cNvSpPr txBox="1">
            <a:spLocks noGrp="1"/>
          </p:cNvSpPr>
          <p:nvPr>
            <p:ph type="body" idx="2"/>
          </p:nvPr>
        </p:nvSpPr>
        <p:spPr>
          <a:xfrm>
            <a:off x="783364" y="1241286"/>
            <a:ext cx="7577400" cy="3139500"/>
          </a:xfrm>
          <a:prstGeom prst="rect">
            <a:avLst/>
          </a:prstGeom>
          <a:noFill/>
          <a:ln>
            <a:noFill/>
          </a:ln>
        </p:spPr>
        <p:txBody>
          <a:bodyPr spcFirstLastPara="1" wrap="square" lIns="91425" tIns="45700" rIns="91425" bIns="45700" anchor="t" anchorCtr="0">
            <a:normAutofit fontScale="92500" lnSpcReduction="20000"/>
          </a:bodyPr>
          <a:lstStyle/>
          <a:p>
            <a:pPr marL="342900" lvl="0" indent="-304641" algn="l" rtl="0">
              <a:spcBef>
                <a:spcPts val="0"/>
              </a:spcBef>
              <a:spcAft>
                <a:spcPts val="0"/>
              </a:spcAft>
              <a:buClr>
                <a:schemeClr val="dk1"/>
              </a:buClr>
              <a:buSzPct val="100000"/>
              <a:buFont typeface="Trebuchet MS"/>
              <a:buChar char="●"/>
            </a:pPr>
            <a:r>
              <a:rPr lang="en" sz="2350" dirty="0">
                <a:latin typeface="Trebuchet MS"/>
                <a:ea typeface="Trebuchet MS"/>
                <a:cs typeface="Trebuchet MS"/>
                <a:sym typeface="Trebuchet MS"/>
              </a:rPr>
              <a:t>Parents’ opportunity to ask questions and provide feedback</a:t>
            </a:r>
            <a:endParaRPr sz="2350" dirty="0">
              <a:latin typeface="Trebuchet MS"/>
              <a:ea typeface="Trebuchet MS"/>
              <a:cs typeface="Trebuchet MS"/>
              <a:sym typeface="Trebuchet MS"/>
            </a:endParaRPr>
          </a:p>
          <a:p>
            <a:pPr marL="342900" lvl="0" indent="-318135" algn="l" rtl="0">
              <a:spcBef>
                <a:spcPts val="520"/>
              </a:spcBef>
              <a:spcAft>
                <a:spcPts val="0"/>
              </a:spcAft>
              <a:buClr>
                <a:schemeClr val="dk1"/>
              </a:buClr>
              <a:buSzPct val="110638"/>
              <a:buChar char="●"/>
            </a:pPr>
            <a:r>
              <a:rPr lang="en" sz="2350" dirty="0">
                <a:latin typeface="Trebuchet MS"/>
                <a:ea typeface="Trebuchet MS"/>
                <a:cs typeface="Trebuchet MS"/>
                <a:sym typeface="Trebuchet MS"/>
              </a:rPr>
              <a:t>Complete evaluation</a:t>
            </a:r>
            <a:r>
              <a:rPr lang="en" sz="2600" dirty="0">
                <a:latin typeface="Times New Roman"/>
                <a:ea typeface="Times New Roman"/>
                <a:cs typeface="Times New Roman"/>
                <a:sym typeface="Times New Roman"/>
              </a:rPr>
              <a:t> </a:t>
            </a:r>
            <a:endParaRPr dirty="0"/>
          </a:p>
          <a:p>
            <a:pPr marL="0" lvl="0" indent="0" algn="l" rtl="0">
              <a:spcBef>
                <a:spcPts val="520"/>
              </a:spcBef>
              <a:spcAft>
                <a:spcPts val="0"/>
              </a:spcAft>
              <a:buClr>
                <a:schemeClr val="dk1"/>
              </a:buClr>
              <a:buSzPct val="100000"/>
              <a:buNone/>
            </a:pPr>
            <a:endParaRPr sz="2600" dirty="0">
              <a:latin typeface="Times New Roman"/>
              <a:ea typeface="Times New Roman"/>
              <a:cs typeface="Times New Roman"/>
              <a:sym typeface="Times New Roman"/>
            </a:endParaRPr>
          </a:p>
          <a:p>
            <a:pPr marL="0" lvl="0" indent="0" algn="l" rtl="0">
              <a:spcBef>
                <a:spcPts val="480"/>
              </a:spcBef>
              <a:spcAft>
                <a:spcPts val="0"/>
              </a:spcAft>
              <a:buClr>
                <a:schemeClr val="dk1"/>
              </a:buClr>
              <a:buSzPct val="102127"/>
              <a:buNone/>
            </a:pPr>
            <a:r>
              <a:rPr lang="en" sz="2350" dirty="0">
                <a:latin typeface="Trebuchet MS"/>
                <a:ea typeface="Trebuchet MS"/>
                <a:cs typeface="Trebuchet MS"/>
                <a:sym typeface="Trebuchet MS"/>
              </a:rPr>
              <a:t>Thank you for your attendance, participation, and feedback. </a:t>
            </a:r>
            <a:endParaRPr sz="2350" dirty="0">
              <a:latin typeface="Trebuchet MS"/>
              <a:ea typeface="Trebuchet MS"/>
              <a:cs typeface="Trebuchet MS"/>
              <a:sym typeface="Trebuchet MS"/>
            </a:endParaRPr>
          </a:p>
          <a:p>
            <a:pPr marL="0" lvl="0" indent="0" algn="l" rtl="0">
              <a:spcBef>
                <a:spcPts val="480"/>
              </a:spcBef>
              <a:spcAft>
                <a:spcPts val="0"/>
              </a:spcAft>
              <a:buClr>
                <a:schemeClr val="dk1"/>
              </a:buClr>
              <a:buSzPct val="102127"/>
              <a:buNone/>
            </a:pPr>
            <a:endParaRPr sz="2350" dirty="0">
              <a:latin typeface="Trebuchet MS"/>
              <a:ea typeface="Trebuchet MS"/>
              <a:cs typeface="Trebuchet MS"/>
              <a:sym typeface="Trebuchet MS"/>
            </a:endParaRPr>
          </a:p>
          <a:p>
            <a:pPr marL="0" lvl="0" indent="0" algn="l" rtl="0">
              <a:spcBef>
                <a:spcPts val="480"/>
              </a:spcBef>
              <a:spcAft>
                <a:spcPts val="0"/>
              </a:spcAft>
              <a:buClr>
                <a:schemeClr val="dk1"/>
              </a:buClr>
              <a:buSzPct val="102127"/>
              <a:buNone/>
            </a:pPr>
            <a:r>
              <a:rPr lang="en" sz="2350" b="1" dirty="0">
                <a:latin typeface="Trebuchet MS"/>
                <a:ea typeface="Trebuchet MS"/>
                <a:cs typeface="Trebuchet MS"/>
                <a:sym typeface="Trebuchet MS"/>
              </a:rPr>
              <a:t>We look forward to a successful school year!</a:t>
            </a:r>
            <a:endParaRPr sz="2350" b="1" dirty="0">
              <a:latin typeface="Trebuchet MS"/>
              <a:ea typeface="Trebuchet MS"/>
              <a:cs typeface="Trebuchet MS"/>
              <a:sym typeface="Trebuchet MS"/>
            </a:endParaRPr>
          </a:p>
        </p:txBody>
      </p:sp>
      <p:sp>
        <p:nvSpPr>
          <p:cNvPr id="333" name="Google Shape;333;g146c891d9bd_0_1261"/>
          <p:cNvSpPr txBox="1">
            <a:spLocks noGrp="1"/>
          </p:cNvSpPr>
          <p:nvPr>
            <p:ph type="title"/>
          </p:nvPr>
        </p:nvSpPr>
        <p:spPr>
          <a:xfrm>
            <a:off x="457200" y="441159"/>
            <a:ext cx="8229600" cy="64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Conclusion</a:t>
            </a:r>
            <a:r>
              <a:rPr lang="en" b="1">
                <a:latin typeface="Times New Roman"/>
                <a:ea typeface="Times New Roman"/>
                <a:cs typeface="Times New Roman"/>
                <a:sym typeface="Times New Roman"/>
              </a:rPr>
              <a:t> </a:t>
            </a:r>
            <a:endParaRPr/>
          </a:p>
        </p:txBody>
      </p:sp>
      <p:sp>
        <p:nvSpPr>
          <p:cNvPr id="334" name="Google Shape;334;g146c891d9bd_0_126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
        <p:nvSpPr>
          <p:cNvPr id="336" name="Google Shape;336;g146c891d9bd_0_1261"/>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29</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46c891d9bd_0_1378"/>
          <p:cNvSpPr txBox="1">
            <a:spLocks noGrp="1"/>
          </p:cNvSpPr>
          <p:nvPr>
            <p:ph type="body" idx="1"/>
          </p:nvPr>
        </p:nvSpPr>
        <p:spPr>
          <a:xfrm>
            <a:off x="2887134" y="1290638"/>
            <a:ext cx="5723400" cy="705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 sz="2200">
                <a:latin typeface="Trebuchet MS"/>
                <a:ea typeface="Trebuchet MS"/>
                <a:cs typeface="Trebuchet MS"/>
                <a:sym typeface="Trebuchet MS"/>
              </a:rPr>
              <a:t>Title I is part of a federal law that grants money to select schools to:</a:t>
            </a:r>
            <a:endParaRPr sz="2200">
              <a:latin typeface="Trebuchet MS"/>
              <a:ea typeface="Trebuchet MS"/>
              <a:cs typeface="Trebuchet MS"/>
              <a:sym typeface="Trebuchet MS"/>
            </a:endParaRPr>
          </a:p>
        </p:txBody>
      </p:sp>
      <p:sp>
        <p:nvSpPr>
          <p:cNvPr id="109" name="Google Shape;109;g146c891d9bd_0_1378"/>
          <p:cNvSpPr txBox="1">
            <a:spLocks noGrp="1"/>
          </p:cNvSpPr>
          <p:nvPr>
            <p:ph type="body" idx="2"/>
          </p:nvPr>
        </p:nvSpPr>
        <p:spPr>
          <a:xfrm>
            <a:off x="3344334" y="2123246"/>
            <a:ext cx="4865100" cy="19926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help meet students’ educational needs and goals,</a:t>
            </a:r>
            <a:endParaRPr sz="200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provide staff with professional development, and</a:t>
            </a:r>
            <a:endParaRPr sz="200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support school and family partnerships. </a:t>
            </a:r>
            <a:endParaRPr sz="2000">
              <a:latin typeface="Trebuchet MS"/>
              <a:ea typeface="Trebuchet MS"/>
              <a:cs typeface="Trebuchet MS"/>
              <a:sym typeface="Trebuchet MS"/>
            </a:endParaRPr>
          </a:p>
          <a:p>
            <a:pPr marL="342900" lvl="0" indent="-165100" algn="l" rtl="0">
              <a:spcBef>
                <a:spcPts val="560"/>
              </a:spcBef>
              <a:spcAft>
                <a:spcPts val="0"/>
              </a:spcAft>
              <a:buClr>
                <a:schemeClr val="dk1"/>
              </a:buClr>
              <a:buSzPts val="2800"/>
              <a:buNone/>
            </a:pPr>
            <a:endParaRPr sz="2800"/>
          </a:p>
        </p:txBody>
      </p:sp>
      <p:sp>
        <p:nvSpPr>
          <p:cNvPr id="110" name="Google Shape;110;g146c891d9bd_0_1378"/>
          <p:cNvSpPr txBox="1">
            <a:spLocks noGrp="1"/>
          </p:cNvSpPr>
          <p:nvPr>
            <p:ph type="title"/>
          </p:nvPr>
        </p:nvSpPr>
        <p:spPr>
          <a:xfrm>
            <a:off x="457200" y="425451"/>
            <a:ext cx="8229600" cy="768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What is Title I?</a:t>
            </a:r>
            <a:endParaRPr sz="3000">
              <a:latin typeface="Trebuchet MS"/>
              <a:ea typeface="Trebuchet MS"/>
              <a:cs typeface="Trebuchet MS"/>
              <a:sym typeface="Trebuchet MS"/>
            </a:endParaRPr>
          </a:p>
        </p:txBody>
      </p:sp>
      <p:sp>
        <p:nvSpPr>
          <p:cNvPr id="111" name="Google Shape;111;g146c891d9bd_0_1378"/>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pic>
        <p:nvPicPr>
          <p:cNvPr id="112" name="Google Shape;112;g146c891d9bd_0_1378"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113" name="Google Shape;113;g146c891d9bd_0_1378"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
        <p:nvSpPr>
          <p:cNvPr id="114" name="Google Shape;114;g146c891d9bd_0_1378"/>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46c891d9bd_0_1319"/>
          <p:cNvSpPr txBox="1">
            <a:spLocks noGrp="1"/>
          </p:cNvSpPr>
          <p:nvPr>
            <p:ph type="body" idx="2"/>
          </p:nvPr>
        </p:nvSpPr>
        <p:spPr>
          <a:xfrm>
            <a:off x="2819401" y="1404560"/>
            <a:ext cx="6121500" cy="2859600"/>
          </a:xfrm>
          <a:prstGeom prst="rect">
            <a:avLst/>
          </a:prstGeom>
          <a:noFill/>
          <a:ln>
            <a:noFill/>
          </a:ln>
        </p:spPr>
        <p:txBody>
          <a:bodyPr spcFirstLastPara="1" wrap="square" lIns="91425" tIns="45700" rIns="91425" bIns="45700" anchor="t" anchorCtr="0">
            <a:normAutofit fontScale="92500" lnSpcReduction="20000"/>
          </a:bodyPr>
          <a:lstStyle/>
          <a:p>
            <a:pPr marL="342900" lvl="0" indent="-304800" algn="l" rtl="0">
              <a:spcBef>
                <a:spcPts val="0"/>
              </a:spcBef>
              <a:spcAft>
                <a:spcPts val="0"/>
              </a:spcAft>
              <a:buClr>
                <a:schemeClr val="dk1"/>
              </a:buClr>
              <a:buSzPts val="2200"/>
              <a:buFont typeface="Trebuchet MS"/>
              <a:buChar char="•"/>
            </a:pPr>
            <a:r>
              <a:rPr lang="en" sz="2200" b="1" dirty="0">
                <a:latin typeface="Trebuchet MS"/>
                <a:ea typeface="Trebuchet MS"/>
                <a:cs typeface="Trebuchet MS"/>
                <a:sym typeface="Trebuchet MS"/>
              </a:rPr>
              <a:t>Eligibility for 2023-2024 School Year</a:t>
            </a:r>
          </a:p>
          <a:p>
            <a:pPr marL="800100" lvl="1" indent="-304800">
              <a:spcBef>
                <a:spcPts val="0"/>
              </a:spcBef>
              <a:buSzPts val="2200"/>
              <a:buFont typeface="Trebuchet MS"/>
              <a:buChar char="•"/>
            </a:pPr>
            <a:r>
              <a:rPr lang="en-US" sz="2100" dirty="0">
                <a:latin typeface="Trebuchet MS"/>
                <a:ea typeface="Trebuchet MS"/>
                <a:cs typeface="Trebuchet MS"/>
                <a:sym typeface="Trebuchet MS"/>
              </a:rPr>
              <a:t>District analyzes income data (</a:t>
            </a:r>
            <a:r>
              <a:rPr lang="en-US" sz="2100">
                <a:latin typeface="Trebuchet MS"/>
                <a:ea typeface="Trebuchet MS"/>
                <a:cs typeface="Trebuchet MS"/>
                <a:sym typeface="Trebuchet MS"/>
              </a:rPr>
              <a:t>Free and </a:t>
            </a:r>
            <a:r>
              <a:rPr lang="en-US" sz="2100" dirty="0">
                <a:latin typeface="Trebuchet MS"/>
                <a:ea typeface="Trebuchet MS"/>
                <a:cs typeface="Trebuchet MS"/>
                <a:sym typeface="Trebuchet MS"/>
              </a:rPr>
              <a:t>Reduced Priced Lunch (FRPL), Direct Certification)</a:t>
            </a:r>
            <a:endParaRPr sz="2100" dirty="0">
              <a:latin typeface="Trebuchet MS"/>
              <a:ea typeface="Trebuchet MS"/>
              <a:cs typeface="Trebuchet MS"/>
              <a:sym typeface="Trebuchet MS"/>
            </a:endParaRPr>
          </a:p>
          <a:p>
            <a:pPr marL="742950" lvl="1" indent="-234950" algn="l" rtl="0">
              <a:spcBef>
                <a:spcPts val="560"/>
              </a:spcBef>
              <a:spcAft>
                <a:spcPts val="0"/>
              </a:spcAft>
              <a:buClr>
                <a:schemeClr val="dk1"/>
              </a:buClr>
              <a:buSzPts val="2000"/>
              <a:buFont typeface="Trebuchet MS"/>
              <a:buChar char="•"/>
            </a:pPr>
            <a:r>
              <a:rPr lang="en" dirty="0">
                <a:latin typeface="Trebuchet MS"/>
                <a:ea typeface="Trebuchet MS"/>
                <a:cs typeface="Trebuchet MS"/>
                <a:sym typeface="Trebuchet MS"/>
              </a:rPr>
              <a:t>District sets eligibility thresholds based on federal and State laws:</a:t>
            </a:r>
            <a:endParaRPr dirty="0">
              <a:latin typeface="Trebuchet MS"/>
              <a:ea typeface="Trebuchet MS"/>
              <a:cs typeface="Trebuchet MS"/>
              <a:sym typeface="Trebuchet MS"/>
            </a:endParaRPr>
          </a:p>
          <a:p>
            <a:pPr marL="1143000" lvl="2" indent="-177800" algn="l" rtl="0">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70% for elementary, middle and combination schools </a:t>
            </a:r>
            <a:endParaRPr sz="2000" dirty="0">
              <a:latin typeface="Trebuchet MS"/>
              <a:ea typeface="Trebuchet MS"/>
              <a:cs typeface="Trebuchet MS"/>
              <a:sym typeface="Trebuchet MS"/>
            </a:endParaRPr>
          </a:p>
          <a:p>
            <a:pPr marL="1143000" lvl="2" indent="-177800" algn="l" rtl="0">
              <a:spcBef>
                <a:spcPts val="560"/>
              </a:spcBef>
              <a:spcAft>
                <a:spcPts val="0"/>
              </a:spcAft>
              <a:buClr>
                <a:schemeClr val="dk1"/>
              </a:buClr>
              <a:buSzPts val="2000"/>
              <a:buFont typeface="Trebuchet MS"/>
              <a:buChar char="•"/>
            </a:pPr>
            <a:r>
              <a:rPr lang="en" sz="2000" dirty="0">
                <a:latin typeface="Trebuchet MS"/>
                <a:ea typeface="Trebuchet MS"/>
                <a:cs typeface="Trebuchet MS"/>
                <a:sym typeface="Trebuchet MS"/>
              </a:rPr>
              <a:t>67% for high schools </a:t>
            </a:r>
            <a:endParaRPr sz="2000" dirty="0">
              <a:latin typeface="Trebuchet MS"/>
              <a:ea typeface="Trebuchet MS"/>
              <a:cs typeface="Trebuchet MS"/>
              <a:sym typeface="Trebuchet MS"/>
            </a:endParaRPr>
          </a:p>
        </p:txBody>
      </p:sp>
      <p:sp>
        <p:nvSpPr>
          <p:cNvPr id="121" name="Google Shape;121;g146c891d9bd_0_1319"/>
          <p:cNvSpPr txBox="1">
            <a:spLocks noGrp="1"/>
          </p:cNvSpPr>
          <p:nvPr>
            <p:ph type="title"/>
          </p:nvPr>
        </p:nvSpPr>
        <p:spPr>
          <a:xfrm>
            <a:off x="457200" y="449933"/>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How does a school become Title I?</a:t>
            </a:r>
            <a:endParaRPr sz="3000" b="1">
              <a:latin typeface="Trebuchet MS"/>
              <a:ea typeface="Trebuchet MS"/>
              <a:cs typeface="Trebuchet MS"/>
              <a:sym typeface="Trebuchet MS"/>
            </a:endParaRPr>
          </a:p>
        </p:txBody>
      </p:sp>
      <p:sp>
        <p:nvSpPr>
          <p:cNvPr id="122" name="Google Shape;122;g146c891d9bd_0_1319"/>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pic>
        <p:nvPicPr>
          <p:cNvPr id="123" name="Google Shape;123;g146c891d9bd_0_1319" descr="Elementary Sharing.png"/>
          <p:cNvPicPr preferRelativeResize="0"/>
          <p:nvPr/>
        </p:nvPicPr>
        <p:blipFill rotWithShape="1">
          <a:blip r:embed="rId3">
            <a:alphaModFix/>
          </a:blip>
          <a:srcRect/>
          <a:stretch/>
        </p:blipFill>
        <p:spPr>
          <a:xfrm>
            <a:off x="-1286" y="863745"/>
            <a:ext cx="2820686" cy="2222354"/>
          </a:xfrm>
          <a:prstGeom prst="rect">
            <a:avLst/>
          </a:prstGeom>
          <a:noFill/>
          <a:ln>
            <a:noFill/>
          </a:ln>
        </p:spPr>
      </p:pic>
      <p:pic>
        <p:nvPicPr>
          <p:cNvPr id="124" name="Google Shape;124;g146c891d9bd_0_1319" descr="Middle School.png"/>
          <p:cNvPicPr preferRelativeResize="0"/>
          <p:nvPr/>
        </p:nvPicPr>
        <p:blipFill rotWithShape="1">
          <a:blip r:embed="rId4">
            <a:alphaModFix/>
          </a:blip>
          <a:srcRect/>
          <a:stretch/>
        </p:blipFill>
        <p:spPr>
          <a:xfrm>
            <a:off x="1" y="2546350"/>
            <a:ext cx="2819400" cy="2108201"/>
          </a:xfrm>
          <a:prstGeom prst="rect">
            <a:avLst/>
          </a:prstGeom>
          <a:noFill/>
          <a:ln>
            <a:noFill/>
          </a:ln>
        </p:spPr>
      </p:pic>
      <p:sp>
        <p:nvSpPr>
          <p:cNvPr id="125" name="Google Shape;125;g146c891d9bd_0_1319"/>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46c891d9bd_0_79"/>
          <p:cNvSpPr txBox="1">
            <a:spLocks noGrp="1"/>
          </p:cNvSpPr>
          <p:nvPr>
            <p:ph type="body" idx="2"/>
          </p:nvPr>
        </p:nvSpPr>
        <p:spPr>
          <a:xfrm>
            <a:off x="371789" y="1551432"/>
            <a:ext cx="8551200" cy="3081300"/>
          </a:xfrm>
          <a:prstGeom prst="rect">
            <a:avLst/>
          </a:prstGeom>
          <a:noFill/>
          <a:ln>
            <a:noFill/>
          </a:ln>
        </p:spPr>
        <p:txBody>
          <a:bodyPr spcFirstLastPara="1" wrap="square" lIns="91425" tIns="45700" rIns="91425" bIns="45700" anchor="t" anchorCtr="0">
            <a:normAutofit/>
          </a:bodyPr>
          <a:lstStyle/>
          <a:p>
            <a:pPr marL="342900" lvl="0" indent="-317500" algn="l" rtl="0">
              <a:lnSpc>
                <a:spcPct val="150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Additional funds to support students, teachers, and families!</a:t>
            </a:r>
            <a:endParaRPr sz="22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These funds are over and above what the District provides. </a:t>
            </a:r>
            <a:endParaRPr>
              <a:latin typeface="Trebuchet MS"/>
              <a:ea typeface="Trebuchet MS"/>
              <a:cs typeface="Trebuchet MS"/>
              <a:sym typeface="Trebuchet MS"/>
            </a:endParaRPr>
          </a:p>
          <a:p>
            <a:pPr marL="742950" lvl="1" indent="-273050" algn="l" rtl="0">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Funds concentrated in instruction for students, professional development for our teachers, and activities to strengthen our partnership with families.</a:t>
            </a:r>
            <a:endParaRPr>
              <a:latin typeface="Trebuchet MS"/>
              <a:ea typeface="Trebuchet MS"/>
              <a:cs typeface="Trebuchet MS"/>
              <a:sym typeface="Trebuchet MS"/>
            </a:endParaRPr>
          </a:p>
          <a:p>
            <a:pPr marL="342900" lvl="0" indent="-190500" algn="l" rtl="0">
              <a:spcBef>
                <a:spcPts val="480"/>
              </a:spcBef>
              <a:spcAft>
                <a:spcPts val="0"/>
              </a:spcAft>
              <a:buClr>
                <a:schemeClr val="dk1"/>
              </a:buClr>
              <a:buSzPts val="2400"/>
              <a:buNone/>
            </a:pPr>
            <a:endParaRPr/>
          </a:p>
        </p:txBody>
      </p:sp>
      <p:sp>
        <p:nvSpPr>
          <p:cNvPr id="132" name="Google Shape;132;g146c891d9bd_0_79"/>
          <p:cNvSpPr txBox="1">
            <a:spLocks noGrp="1"/>
          </p:cNvSpPr>
          <p:nvPr>
            <p:ph type="title"/>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133" name="Google Shape;133;g146c891d9bd_0_79"/>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5</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46c891d9bd_0_142"/>
          <p:cNvSpPr txBox="1">
            <a:spLocks noGrp="1"/>
          </p:cNvSpPr>
          <p:nvPr>
            <p:ph type="body" idx="2"/>
          </p:nvPr>
        </p:nvSpPr>
        <p:spPr>
          <a:xfrm>
            <a:off x="371789" y="1330759"/>
            <a:ext cx="8551200" cy="34464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Rights for Parents and Families to be informed and involved</a:t>
            </a:r>
            <a:endParaRPr sz="22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Title I Annual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Decision-making Committees (Stakeholder Input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be Involved</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 and Family Engagement Plan*</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School-Parent Compact*</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Know Notifications*</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Surveys</a:t>
            </a:r>
            <a:endParaRPr/>
          </a:p>
        </p:txBody>
      </p:sp>
      <p:sp>
        <p:nvSpPr>
          <p:cNvPr id="140" name="Google Shape;140;g146c891d9bd_0_142"/>
          <p:cNvSpPr txBox="1">
            <a:spLocks noGrp="1"/>
          </p:cNvSpPr>
          <p:nvPr>
            <p:ph type="title"/>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141" name="Google Shape;141;g146c891d9bd_0_142"/>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
        <p:nvSpPr>
          <p:cNvPr id="142" name="Google Shape;142;g146c891d9bd_0_142"/>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6</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46c891d9bd_0_320"/>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
        <p:nvSpPr>
          <p:cNvPr id="149" name="Google Shape;149;g146c891d9bd_0_320"/>
          <p:cNvSpPr txBox="1"/>
          <p:nvPr/>
        </p:nvSpPr>
        <p:spPr>
          <a:xfrm>
            <a:off x="457200" y="467389"/>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Times New Roman"/>
              <a:buNone/>
            </a:pPr>
            <a:r>
              <a:rPr lang="en" sz="3000" b="1" i="0" u="none" strike="noStrike" cap="none">
                <a:solidFill>
                  <a:schemeClr val="dk1"/>
                </a:solidFill>
                <a:latin typeface="Trebuchet MS"/>
                <a:ea typeface="Trebuchet MS"/>
                <a:cs typeface="Trebuchet MS"/>
                <a:sym typeface="Trebuchet MS"/>
              </a:rPr>
              <a:t>Schoolwide Title I Programs</a:t>
            </a:r>
            <a:endParaRPr sz="3000" b="1" i="0" u="none" strike="noStrike" cap="none">
              <a:solidFill>
                <a:schemeClr val="dk1"/>
              </a:solidFill>
              <a:latin typeface="Trebuchet MS"/>
              <a:ea typeface="Trebuchet MS"/>
              <a:cs typeface="Trebuchet MS"/>
              <a:sym typeface="Trebuchet MS"/>
            </a:endParaRPr>
          </a:p>
        </p:txBody>
      </p:sp>
      <p:sp>
        <p:nvSpPr>
          <p:cNvPr id="150" name="Google Shape;150;g146c891d9bd_0_320"/>
          <p:cNvSpPr txBox="1">
            <a:spLocks noGrp="1"/>
          </p:cNvSpPr>
          <p:nvPr>
            <p:ph type="body" idx="2"/>
          </p:nvPr>
        </p:nvSpPr>
        <p:spPr>
          <a:xfrm>
            <a:off x="885196" y="1912345"/>
            <a:ext cx="3395400" cy="12153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2200"/>
              <a:buChar char="●"/>
            </a:pPr>
            <a:r>
              <a:rPr lang="en" sz="2200">
                <a:latin typeface="Times New Roman"/>
                <a:ea typeface="Times New Roman"/>
                <a:cs typeface="Times New Roman"/>
                <a:sym typeface="Times New Roman"/>
              </a:rPr>
              <a:t>All students benefit</a:t>
            </a:r>
            <a:endParaRPr sz="2200"/>
          </a:p>
          <a:p>
            <a:pPr marL="342900" lvl="0" indent="-304800" algn="l" rtl="0">
              <a:spcBef>
                <a:spcPts val="560"/>
              </a:spcBef>
              <a:spcAft>
                <a:spcPts val="0"/>
              </a:spcAft>
              <a:buClr>
                <a:schemeClr val="dk1"/>
              </a:buClr>
              <a:buSzPts val="2200"/>
              <a:buChar char="●"/>
            </a:pPr>
            <a:r>
              <a:rPr lang="en" sz="2200">
                <a:latin typeface="Times New Roman"/>
                <a:ea typeface="Times New Roman"/>
                <a:cs typeface="Times New Roman"/>
                <a:sym typeface="Times New Roman"/>
              </a:rPr>
              <a:t>All teachers benefit</a:t>
            </a:r>
            <a:endParaRPr sz="2200"/>
          </a:p>
          <a:p>
            <a:pPr marL="342900" lvl="0" indent="-304800" algn="l" rtl="0">
              <a:spcBef>
                <a:spcPts val="560"/>
              </a:spcBef>
              <a:spcAft>
                <a:spcPts val="0"/>
              </a:spcAft>
              <a:buClr>
                <a:schemeClr val="dk1"/>
              </a:buClr>
              <a:buSzPts val="2200"/>
              <a:buChar char="●"/>
            </a:pPr>
            <a:r>
              <a:rPr lang="en" sz="2200">
                <a:latin typeface="Times New Roman"/>
                <a:ea typeface="Times New Roman"/>
                <a:cs typeface="Times New Roman"/>
                <a:sym typeface="Times New Roman"/>
              </a:rPr>
              <a:t>All families benefit</a:t>
            </a:r>
            <a:endParaRPr sz="2200">
              <a:latin typeface="Times New Roman"/>
              <a:ea typeface="Times New Roman"/>
              <a:cs typeface="Times New Roman"/>
              <a:sym typeface="Times New Roman"/>
            </a:endParaRPr>
          </a:p>
        </p:txBody>
      </p:sp>
      <p:pic>
        <p:nvPicPr>
          <p:cNvPr id="151" name="Google Shape;151;g146c891d9bd_0_320"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152" name="Google Shape;152;g146c891d9bd_0_320"/>
          <p:cNvSpPr txBox="1"/>
          <p:nvPr/>
        </p:nvSpPr>
        <p:spPr>
          <a:xfrm>
            <a:off x="5917700" y="2784200"/>
            <a:ext cx="1312200" cy="3078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rgbClr val="FFFFFF"/>
              </a:solidFill>
              <a:highlight>
                <a:srgbClr val="FFFFFF"/>
              </a:highlight>
            </a:endParaRPr>
          </a:p>
        </p:txBody>
      </p:sp>
      <p:sp>
        <p:nvSpPr>
          <p:cNvPr id="153" name="Google Shape;153;g146c891d9bd_0_320"/>
          <p:cNvSpPr txBox="1"/>
          <p:nvPr/>
        </p:nvSpPr>
        <p:spPr>
          <a:xfrm>
            <a:off x="5990025" y="2751325"/>
            <a:ext cx="11451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highlight>
                  <a:srgbClr val="FFFFFF"/>
                </a:highlight>
              </a:rPr>
              <a:t>Title I</a:t>
            </a:r>
            <a:endParaRPr sz="2600" b="1">
              <a:highlight>
                <a:srgbClr val="FFFFFF"/>
              </a:highlight>
            </a:endParaRPr>
          </a:p>
        </p:txBody>
      </p:sp>
      <p:sp>
        <p:nvSpPr>
          <p:cNvPr id="154" name="Google Shape;154;g146c891d9bd_0_320"/>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919650" y="1288925"/>
            <a:ext cx="7700400" cy="3474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3" name="TextBox 2">
            <a:extLst>
              <a:ext uri="{FF2B5EF4-FFF2-40B4-BE49-F238E27FC236}">
                <a16:creationId xmlns:a16="http://schemas.microsoft.com/office/drawing/2014/main" id="{F91FE027-8265-85A9-7845-ECAE4588F9EE}"/>
              </a:ext>
            </a:extLst>
          </p:cNvPr>
          <p:cNvSpPr txBox="1"/>
          <p:nvPr/>
        </p:nvSpPr>
        <p:spPr>
          <a:xfrm>
            <a:off x="390450" y="1232922"/>
            <a:ext cx="8229600" cy="3293209"/>
          </a:xfrm>
          <a:prstGeom prst="rect">
            <a:avLst/>
          </a:prstGeom>
          <a:noFill/>
        </p:spPr>
        <p:txBody>
          <a:bodyPr wrap="square">
            <a:spAutoFit/>
          </a:bodyPr>
          <a:lstStyle/>
          <a:p>
            <a:pPr algn="just"/>
            <a:r>
              <a:rPr lang="en-US" sz="1600" b="1" i="0" dirty="0">
                <a:solidFill>
                  <a:srgbClr val="212529"/>
                </a:solidFill>
                <a:effectLst/>
                <a:latin typeface="Inter"/>
              </a:rPr>
              <a:t>Everglades Preparatory Academy build students' social-emotional skills via: </a:t>
            </a:r>
          </a:p>
          <a:p>
            <a:pPr marL="342900" indent="-342900" algn="just">
              <a:buAutoNum type="arabicPeriod"/>
            </a:pPr>
            <a:r>
              <a:rPr lang="en-US" sz="1600" b="1" i="0" dirty="0">
                <a:solidFill>
                  <a:srgbClr val="212529"/>
                </a:solidFill>
                <a:effectLst/>
                <a:latin typeface="Inter"/>
              </a:rPr>
              <a:t>School-wide implementation of Positive Behavior Interventions and Support (PBIS)</a:t>
            </a:r>
            <a:r>
              <a:rPr lang="en-US" sz="1600" b="0" i="0" dirty="0">
                <a:solidFill>
                  <a:srgbClr val="212529"/>
                </a:solidFill>
                <a:effectLst/>
                <a:latin typeface="Inter"/>
              </a:rPr>
              <a:t> otherwise known as School-wide Positive Behavior Support. Students are taught the pillars </a:t>
            </a:r>
            <a:r>
              <a:rPr lang="en-US" sz="1600" b="1" i="0" dirty="0">
                <a:solidFill>
                  <a:srgbClr val="212529"/>
                </a:solidFill>
                <a:effectLst/>
                <a:latin typeface="Inter"/>
              </a:rPr>
              <a:t>of Panther P.R.I.D.E. which include (P) Purpose, (R) Respect, (I) Integrity, (D) Discipline and Determination and (E) Excellence</a:t>
            </a:r>
            <a:r>
              <a:rPr lang="en-US" sz="1600" b="0" i="0" dirty="0">
                <a:solidFill>
                  <a:srgbClr val="212529"/>
                </a:solidFill>
                <a:effectLst/>
                <a:latin typeface="Inter"/>
              </a:rPr>
              <a:t>. Each week, teachers select a Student of the Week. These students receive an incentive such as extra credit, a homework pass, etc. Students that exhibit elements of Panther P.R.I.D.E. are also given tickets that can be redeemed for snacks, etc. Students are also eligible to participate in campus activities based on their adherence to the pillars of Panther PRIDE.</a:t>
            </a:r>
          </a:p>
          <a:p>
            <a:pPr marL="342900" indent="-342900" algn="just">
              <a:buAutoNum type="arabicPeriod"/>
            </a:pPr>
            <a:r>
              <a:rPr lang="en-US" sz="1600" b="0" i="0" dirty="0">
                <a:solidFill>
                  <a:srgbClr val="212529"/>
                </a:solidFill>
                <a:effectLst/>
                <a:latin typeface="Inter"/>
              </a:rPr>
              <a:t> Each teacher has signed up to be a </a:t>
            </a:r>
            <a:r>
              <a:rPr lang="en-US" sz="1600" b="1" i="0" dirty="0">
                <a:solidFill>
                  <a:srgbClr val="212529"/>
                </a:solidFill>
                <a:effectLst/>
                <a:latin typeface="Inter"/>
              </a:rPr>
              <a:t>"Graduation Coach"</a:t>
            </a:r>
            <a:r>
              <a:rPr lang="en-US" sz="1600" b="0" i="0" dirty="0">
                <a:solidFill>
                  <a:srgbClr val="212529"/>
                </a:solidFill>
                <a:effectLst/>
                <a:latin typeface="Inter"/>
              </a:rPr>
              <a:t> for at least 2-3 seniors. They will coach the seniors towards graduation. </a:t>
            </a:r>
          </a:p>
          <a:p>
            <a:pPr marL="342900" indent="-342900" algn="just">
              <a:buAutoNum type="arabicPeriod"/>
            </a:pPr>
            <a:r>
              <a:rPr lang="en-US" sz="1600" b="0" i="0" dirty="0">
                <a:solidFill>
                  <a:srgbClr val="212529"/>
                </a:solidFill>
                <a:effectLst/>
                <a:latin typeface="Inter"/>
              </a:rPr>
              <a:t> Students participate in programs such </a:t>
            </a:r>
            <a:r>
              <a:rPr lang="en-US" sz="1600" b="1" i="0" dirty="0">
                <a:solidFill>
                  <a:srgbClr val="212529"/>
                </a:solidFill>
                <a:effectLst/>
                <a:latin typeface="Inter"/>
              </a:rPr>
              <a:t>as Student ACEs, Palm Beach County Youth Services, etc.</a:t>
            </a: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46c891d9bd_0_381"/>
          <p:cNvSpPr txBox="1">
            <a:spLocks noGrp="1"/>
          </p:cNvSpPr>
          <p:nvPr>
            <p:ph type="body" idx="2"/>
          </p:nvPr>
        </p:nvSpPr>
        <p:spPr>
          <a:xfrm>
            <a:off x="919650" y="1288925"/>
            <a:ext cx="7700400" cy="3474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p:txBody>
      </p:sp>
      <p:sp>
        <p:nvSpPr>
          <p:cNvPr id="161" name="Google Shape;161;g146c891d9bd_0_381"/>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 sz="3000" b="1" dirty="0">
                <a:latin typeface="Trebuchet MS"/>
                <a:ea typeface="Trebuchet MS"/>
                <a:cs typeface="Trebuchet MS"/>
                <a:sym typeface="Trebuchet MS"/>
              </a:rPr>
              <a:t>Our Schoolwide Plan (SWP)</a:t>
            </a:r>
            <a:endParaRPr sz="3000" b="1" dirty="0">
              <a:latin typeface="Trebuchet MS"/>
              <a:ea typeface="Trebuchet MS"/>
              <a:cs typeface="Trebuchet MS"/>
              <a:sym typeface="Trebuchet MS"/>
            </a:endParaRPr>
          </a:p>
        </p:txBody>
      </p:sp>
      <p:sp>
        <p:nvSpPr>
          <p:cNvPr id="162" name="Google Shape;162;g146c891d9bd_0_381"/>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
        <p:nvSpPr>
          <p:cNvPr id="164" name="Google Shape;164;g146c891d9bd_0_381"/>
          <p:cNvSpPr txBox="1">
            <a:spLocks noGrp="1"/>
          </p:cNvSpPr>
          <p:nvPr>
            <p:ph type="sldNum" idx="12"/>
          </p:nvPr>
        </p:nvSpPr>
        <p:spPr>
          <a:xfrm>
            <a:off x="8853450" y="4817475"/>
            <a:ext cx="246300" cy="2454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0"/>
              </a:spcBef>
              <a:spcAft>
                <a:spcPts val="0"/>
              </a:spcAft>
              <a:buNone/>
            </a:pPr>
            <a:fld id="{00000000-1234-1234-1234-123412341234}" type="slidenum">
              <a:rPr lang="en">
                <a:solidFill>
                  <a:srgbClr val="FFFFFF"/>
                </a:solidFill>
              </a:rPr>
              <a:t>9</a:t>
            </a:fld>
            <a:endParaRPr>
              <a:solidFill>
                <a:srgbClr val="FFFFFF"/>
              </a:solidFill>
            </a:endParaRPr>
          </a:p>
        </p:txBody>
      </p:sp>
      <p:sp>
        <p:nvSpPr>
          <p:cNvPr id="4" name="TextBox 3">
            <a:extLst>
              <a:ext uri="{FF2B5EF4-FFF2-40B4-BE49-F238E27FC236}">
                <a16:creationId xmlns:a16="http://schemas.microsoft.com/office/drawing/2014/main" id="{A1F2CC80-2628-CB59-1DB6-41FBE9F604F6}"/>
              </a:ext>
            </a:extLst>
          </p:cNvPr>
          <p:cNvSpPr txBox="1"/>
          <p:nvPr/>
        </p:nvSpPr>
        <p:spPr>
          <a:xfrm>
            <a:off x="457200" y="1062657"/>
            <a:ext cx="8046000" cy="3323987"/>
          </a:xfrm>
          <a:prstGeom prst="rect">
            <a:avLst/>
          </a:prstGeom>
          <a:noFill/>
        </p:spPr>
        <p:txBody>
          <a:bodyPr wrap="square">
            <a:spAutoFit/>
          </a:bodyPr>
          <a:lstStyle/>
          <a:p>
            <a:r>
              <a:rPr lang="en-US" b="0" i="0" dirty="0">
                <a:solidFill>
                  <a:srgbClr val="212529"/>
                </a:solidFill>
                <a:effectLst/>
                <a:latin typeface="Inter"/>
              </a:rPr>
              <a:t>Everglades Preparatory Academy implements </a:t>
            </a:r>
            <a:r>
              <a:rPr lang="en-US" b="1" i="0" dirty="0">
                <a:solidFill>
                  <a:srgbClr val="212529"/>
                </a:solidFill>
                <a:effectLst/>
                <a:latin typeface="Inter"/>
              </a:rPr>
              <a:t>SBT/MTSS</a:t>
            </a:r>
            <a:r>
              <a:rPr lang="en-US" b="0" i="0" dirty="0">
                <a:solidFill>
                  <a:srgbClr val="212529"/>
                </a:solidFill>
                <a:effectLst/>
                <a:latin typeface="Inter"/>
              </a:rPr>
              <a:t>. Teachers regularly discuss the 3 tiers </a:t>
            </a:r>
            <a:r>
              <a:rPr lang="en-US" b="1" i="0" dirty="0">
                <a:solidFill>
                  <a:srgbClr val="212529"/>
                </a:solidFill>
                <a:effectLst/>
                <a:latin typeface="Inter"/>
              </a:rPr>
              <a:t>(Tier 1- Core, Tier 2- Supplemental, Tier 3- Intensive) </a:t>
            </a:r>
            <a:r>
              <a:rPr lang="en-US" b="0" i="0" dirty="0">
                <a:solidFill>
                  <a:srgbClr val="212529"/>
                </a:solidFill>
                <a:effectLst/>
                <a:latin typeface="Inter"/>
              </a:rPr>
              <a:t>Team Huddles/School-Based Team Meetings to determine how we can support the students at the Core and then develop tiered interventions to support those students who need additional supplements and /or intensive supports.</a:t>
            </a:r>
          </a:p>
          <a:p>
            <a:endParaRPr lang="en-US" b="0" i="0" dirty="0">
              <a:solidFill>
                <a:srgbClr val="212529"/>
              </a:solidFill>
              <a:effectLst/>
              <a:latin typeface="Inter"/>
            </a:endParaRPr>
          </a:p>
          <a:p>
            <a:r>
              <a:rPr lang="en-US" b="0" i="0" dirty="0">
                <a:solidFill>
                  <a:srgbClr val="212529"/>
                </a:solidFill>
                <a:effectLst/>
                <a:latin typeface="Inter"/>
              </a:rPr>
              <a:t>Teachers refer students to the SBT Leader for </a:t>
            </a:r>
            <a:r>
              <a:rPr lang="en-US" b="1" i="0" dirty="0">
                <a:solidFill>
                  <a:srgbClr val="212529"/>
                </a:solidFill>
                <a:effectLst/>
                <a:latin typeface="Inter"/>
              </a:rPr>
              <a:t>discussion/problem-solving during SBT meetings</a:t>
            </a:r>
            <a:r>
              <a:rPr lang="en-US" b="0" i="0" dirty="0">
                <a:solidFill>
                  <a:srgbClr val="212529"/>
                </a:solidFill>
                <a:effectLst/>
                <a:latin typeface="Inter"/>
              </a:rPr>
              <a:t>. Student progress is tracked using </a:t>
            </a:r>
            <a:r>
              <a:rPr lang="en-US" b="1" i="0" dirty="0">
                <a:solidFill>
                  <a:srgbClr val="212529"/>
                </a:solidFill>
                <a:effectLst/>
                <a:latin typeface="Inter"/>
              </a:rPr>
              <a:t>progress monitoring tools</a:t>
            </a:r>
            <a:r>
              <a:rPr lang="en-US" b="0" i="0" dirty="0">
                <a:solidFill>
                  <a:srgbClr val="212529"/>
                </a:solidFill>
                <a:effectLst/>
                <a:latin typeface="Inter"/>
              </a:rPr>
              <a:t> for both </a:t>
            </a:r>
            <a:r>
              <a:rPr lang="en-US" b="1" i="0" dirty="0">
                <a:solidFill>
                  <a:srgbClr val="212529"/>
                </a:solidFill>
                <a:effectLst/>
                <a:latin typeface="Inter"/>
              </a:rPr>
              <a:t>academics, behavior and attendance</a:t>
            </a:r>
            <a:r>
              <a:rPr lang="en-US" b="0" i="0" dirty="0">
                <a:solidFill>
                  <a:srgbClr val="212529"/>
                </a:solidFill>
                <a:effectLst/>
                <a:latin typeface="Inter"/>
              </a:rPr>
              <a:t>.</a:t>
            </a:r>
          </a:p>
          <a:p>
            <a:endParaRPr lang="en-US" dirty="0">
              <a:solidFill>
                <a:srgbClr val="212529"/>
              </a:solidFill>
              <a:latin typeface="Inter"/>
            </a:endParaRPr>
          </a:p>
          <a:p>
            <a:r>
              <a:rPr lang="en-US" b="1" i="0" dirty="0">
                <a:solidFill>
                  <a:srgbClr val="212529"/>
                </a:solidFill>
                <a:effectLst/>
                <a:latin typeface="Inter"/>
              </a:rPr>
              <a:t>Supplemental supports </a:t>
            </a:r>
            <a:r>
              <a:rPr lang="en-US" b="0" i="0" dirty="0">
                <a:solidFill>
                  <a:srgbClr val="212529"/>
                </a:solidFill>
                <a:effectLst/>
                <a:latin typeface="Inter"/>
              </a:rPr>
              <a:t>include </a:t>
            </a:r>
            <a:r>
              <a:rPr lang="en-US" b="1" i="0" dirty="0">
                <a:solidFill>
                  <a:srgbClr val="212529"/>
                </a:solidFill>
                <a:effectLst/>
                <a:latin typeface="Inter"/>
              </a:rPr>
              <a:t>academic tutoring and mentoring for behavior/attendance</a:t>
            </a:r>
            <a:r>
              <a:rPr lang="en-US" b="0" i="0" dirty="0">
                <a:solidFill>
                  <a:srgbClr val="212529"/>
                </a:solidFill>
                <a:effectLst/>
                <a:latin typeface="Inter"/>
              </a:rPr>
              <a:t>. Each student that is below a 2.0 or is in intensive reading is referred to SBT. Students that exhibit on-going discipline issues are referred to SBT. </a:t>
            </a:r>
          </a:p>
          <a:p>
            <a:endParaRPr lang="en-US" b="0" i="0" dirty="0">
              <a:solidFill>
                <a:srgbClr val="212529"/>
              </a:solidFill>
              <a:effectLst/>
              <a:latin typeface="Inter"/>
            </a:endParaRPr>
          </a:p>
          <a:p>
            <a:r>
              <a:rPr lang="en-US" b="1" i="0" dirty="0">
                <a:solidFill>
                  <a:srgbClr val="212529"/>
                </a:solidFill>
                <a:effectLst/>
                <a:latin typeface="Inter"/>
              </a:rPr>
              <a:t>Mandatory referrals include homelessness, pregnancy, and foster care</a:t>
            </a:r>
            <a:r>
              <a:rPr lang="en-US" b="0" i="0" dirty="0">
                <a:solidFill>
                  <a:srgbClr val="212529"/>
                </a:solidFill>
                <a:effectLst/>
                <a:latin typeface="Inter"/>
              </a:rPr>
              <a:t>. The SBT utilizes interventions available internally and collaborates with community organizations as necessary</a:t>
            </a:r>
          </a:p>
          <a:p>
            <a:endParaRPr lang="en-US" dirty="0">
              <a:solidFill>
                <a:srgbClr val="212529"/>
              </a:solidFill>
              <a:latin typeface="Inter"/>
            </a:endParaRPr>
          </a:p>
        </p:txBody>
      </p:sp>
    </p:spTree>
    <p:extLst>
      <p:ext uri="{BB962C8B-B14F-4D97-AF65-F5344CB8AC3E}">
        <p14:creationId xmlns:p14="http://schemas.microsoft.com/office/powerpoint/2010/main" val="2745747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Props1.xml><?xml version="1.0" encoding="utf-8"?>
<ds:datastoreItem xmlns:ds="http://schemas.openxmlformats.org/officeDocument/2006/customXml" ds:itemID="{D7263071-1FBA-4B88-A3A9-EC2E9F995A26}">
  <ds:schemaRefs>
    <ds:schemaRef ds:uri="http://schemas.microsoft.com/sharepoint/v3/contenttype/forms"/>
  </ds:schemaRefs>
</ds:datastoreItem>
</file>

<file path=customXml/itemProps2.xml><?xml version="1.0" encoding="utf-8"?>
<ds:datastoreItem xmlns:ds="http://schemas.openxmlformats.org/officeDocument/2006/customXml" ds:itemID="{20412DD1-ABF6-4C0D-94F5-BBF49B2AE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094089-4D04-4CF5-A66B-5DAF88A4F812}">
  <ds:schemaRefs>
    <ds:schemaRef ds:uri="http://schemas.microsoft.com/office/2006/metadata/properties"/>
    <ds:schemaRef ds:uri="http://schemas.microsoft.com/office/infopath/2007/PartnerControls"/>
    <ds:schemaRef ds:uri="07e5bf89-2325-40ce-80fd-96d0b26d4a52"/>
  </ds:schemaRefs>
</ds:datastoreItem>
</file>

<file path=docProps/app.xml><?xml version="1.0" encoding="utf-8"?>
<Properties xmlns="http://schemas.openxmlformats.org/officeDocument/2006/extended-properties" xmlns:vt="http://schemas.openxmlformats.org/officeDocument/2006/docPropsVTypes">
  <TotalTime>72</TotalTime>
  <Words>4209</Words>
  <Application>Microsoft Office PowerPoint</Application>
  <PresentationFormat>On-screen Show (16:9)</PresentationFormat>
  <Paragraphs>392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Inter</vt:lpstr>
      <vt:lpstr>Times New Roman</vt:lpstr>
      <vt:lpstr>Trebuchet MS</vt:lpstr>
      <vt:lpstr>Simple Light</vt:lpstr>
      <vt:lpstr>PowerPoint Presentation</vt:lpstr>
      <vt:lpstr>Purpose of Meeting</vt:lpstr>
      <vt:lpstr>What is Title I?</vt:lpstr>
      <vt:lpstr>How does a school become Title I?</vt:lpstr>
      <vt:lpstr>What does it mean for our School?</vt:lpstr>
      <vt:lpstr>What does it mean for our School?</vt:lpstr>
      <vt:lpstr>PowerPoint Presentation</vt:lpstr>
      <vt:lpstr>Our Schoolwide Plan (SWP)</vt:lpstr>
      <vt:lpstr>Our Schoolwide Plan (SWP)</vt:lpstr>
      <vt:lpstr>Our Schoolwide Plan (SWP)</vt:lpstr>
      <vt:lpstr>Our Schoolwide Plan (SWP)</vt:lpstr>
      <vt:lpstr>Our Schoolwide Plan (SWP)</vt:lpstr>
      <vt:lpstr>Our Schoolwide Plan (SWP)</vt:lpstr>
      <vt:lpstr>Title I Focus</vt:lpstr>
      <vt:lpstr>Parent &amp; Family Engagement  </vt:lpstr>
      <vt:lpstr>Parent &amp; Family Engagement Plan</vt:lpstr>
      <vt:lpstr>Parent &amp; Family Engagement Plan</vt:lpstr>
      <vt:lpstr>Parent Trainings</vt:lpstr>
      <vt:lpstr>School-Parent Compact</vt:lpstr>
      <vt:lpstr>School-Parent Compact</vt:lpstr>
      <vt:lpstr>Parents’ Right to Know</vt:lpstr>
      <vt:lpstr>Parents’ Right to Know</vt:lpstr>
      <vt:lpstr>PowerPoint Presentation</vt:lpstr>
      <vt:lpstr>  Migrant Education Program</vt:lpstr>
      <vt:lpstr>PowerPoint Presentation</vt:lpstr>
      <vt:lpstr>Students Experiencing Homelessness Every Student Has the Right to an Education</vt:lpstr>
      <vt:lpstr>Students Experiencing Homelessness</vt:lpstr>
      <vt:lpstr> Students Experiencing Homelessness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Sanchez</dc:creator>
  <cp:lastModifiedBy>Julie Stewart</cp:lastModifiedBy>
  <cp:revision>10</cp:revision>
  <dcterms:modified xsi:type="dcterms:W3CDTF">2023-10-24T02:35:22Z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SharedWithUsers">
    <vt:lpwstr>1601;#Alesia Boxill</vt:lpwstr>
  </property>
</Properties>
</file>