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Lora" panose="020F0502020204030204" pitchFamily="2" charset="0"/>
      <p:regular r:id="rId17"/>
      <p:bold r:id="rId18"/>
      <p:italic r:id="rId19"/>
      <p:boldItalic r:id="rId20"/>
    </p:embeddedFon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7KnzhV9OGlYxUB6axoIqJJOq7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731a2acd4b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731a2acd4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731a2acd4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731a2acd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31a2acd4b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731a2acd4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3d3e93b15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63d3e93b1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3d3e93b15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63d3e93b1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5" name="Google Shape;85;p1" descr="A blue text on a black background"/>
          <p:cNvPicPr preferRelativeResize="0"/>
          <p:nvPr/>
        </p:nvPicPr>
        <p:blipFill rotWithShape="1">
          <a:blip r:embed="rId3">
            <a:alphaModFix/>
          </a:blip>
          <a:srcRect/>
          <a:stretch/>
        </p:blipFill>
        <p:spPr>
          <a:xfrm>
            <a:off x="1289303" y="1119116"/>
            <a:ext cx="9448442" cy="2213635"/>
          </a:xfrm>
          <a:prstGeom prst="rect">
            <a:avLst/>
          </a:prstGeom>
          <a:noFill/>
          <a:ln>
            <a:noFill/>
          </a:ln>
        </p:spPr>
      </p:pic>
      <p:sp>
        <p:nvSpPr>
          <p:cNvPr id="86" name="Google Shape;86;p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1"/>
          <p:cNvSpPr txBox="1">
            <a:spLocks noGrp="1"/>
          </p:cNvSpPr>
          <p:nvPr>
            <p:ph type="ctrTitle"/>
          </p:nvPr>
        </p:nvSpPr>
        <p:spPr>
          <a:xfrm>
            <a:off x="1289304" y="3429000"/>
            <a:ext cx="8921672" cy="1713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200"/>
              <a:buFont typeface="Play"/>
              <a:buNone/>
            </a:pPr>
            <a:r>
              <a:rPr lang="en-US" sz="6200"/>
              <a:t>Student Orientation FY26</a:t>
            </a:r>
            <a:endParaRPr/>
          </a:p>
        </p:txBody>
      </p:sp>
      <p:sp>
        <p:nvSpPr>
          <p:cNvPr id="89" name="Google Shape;89;p1"/>
          <p:cNvSpPr txBox="1">
            <a:spLocks noGrp="1"/>
          </p:cNvSpPr>
          <p:nvPr>
            <p:ph type="subTitle" idx="1"/>
          </p:nvPr>
        </p:nvSpPr>
        <p:spPr>
          <a:xfrm>
            <a:off x="1289303" y="5142305"/>
            <a:ext cx="7321298" cy="7531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August 7, 2025 </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Procedures for Leaving Campus 		</a:t>
            </a:r>
            <a:endParaRPr/>
          </a:p>
        </p:txBody>
      </p:sp>
      <p:sp>
        <p:nvSpPr>
          <p:cNvPr id="156" name="Google Shape;1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Everglades Preparatory Academy Students may only be released to pre-approved designees that are listed in the Students Information System(SIS). Make sure you bring photo ID. Students/Parents/Guardians must complete the sign out log in the main office prior to leaving campus. </a:t>
            </a:r>
            <a:endParaRPr/>
          </a:p>
          <a:p>
            <a:pPr marL="228600" lvl="0" indent="-228600" algn="l" rtl="0">
              <a:lnSpc>
                <a:spcPct val="90000"/>
              </a:lnSpc>
              <a:spcBef>
                <a:spcPts val="1000"/>
              </a:spcBef>
              <a:spcAft>
                <a:spcPts val="0"/>
              </a:spcAft>
              <a:buClr>
                <a:schemeClr val="dk1"/>
              </a:buClr>
              <a:buSzPts val="2800"/>
              <a:buChar char="•"/>
            </a:pPr>
            <a:r>
              <a:rPr lang="en-US"/>
              <a:t>Students are not permitted to come to the main office and ask for permission to leave campus unless they have informed their instructor that they are ill and need to go to the office. At that point, a parent/guardian will be contacted to arrange for transportation.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Procedures for Leaving Campus 		</a:t>
            </a:r>
            <a:endParaRPr/>
          </a:p>
        </p:txBody>
      </p:sp>
      <p:sp>
        <p:nvSpPr>
          <p:cNvPr id="162" name="Google Shape;162;p9"/>
          <p:cNvSpPr txBox="1">
            <a:spLocks noGrp="1"/>
          </p:cNvSpPr>
          <p:nvPr>
            <p:ph type="body" idx="1"/>
          </p:nvPr>
        </p:nvSpPr>
        <p:spPr>
          <a:xfrm>
            <a:off x="527550" y="1456475"/>
            <a:ext cx="10826400" cy="4720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Students including seniors are not permitted to leave campus for breakfast or lunch and/or have breakfast/lunch delivered to campus. </a:t>
            </a:r>
            <a:endParaRPr/>
          </a:p>
          <a:p>
            <a:pPr marL="228600" lvl="0" indent="-228600" algn="l" rtl="0">
              <a:lnSpc>
                <a:spcPct val="90000"/>
              </a:lnSpc>
              <a:spcBef>
                <a:spcPts val="1000"/>
              </a:spcBef>
              <a:spcAft>
                <a:spcPts val="0"/>
              </a:spcAft>
              <a:buClr>
                <a:schemeClr val="dk1"/>
              </a:buClr>
              <a:buSzPts val="2800"/>
              <a:buChar char="•"/>
            </a:pPr>
            <a:r>
              <a:rPr lang="en-US"/>
              <a:t>Students that sign out early habitually due to illness and/or appointments or work will be required to provide evidence/ documentation such as a doctor’s note. </a:t>
            </a:r>
            <a:endParaRPr/>
          </a:p>
          <a:p>
            <a:pPr marL="228600" lvl="0" indent="-228600" algn="l" rtl="0">
              <a:lnSpc>
                <a:spcPct val="90000"/>
              </a:lnSpc>
              <a:spcBef>
                <a:spcPts val="1000"/>
              </a:spcBef>
              <a:spcAft>
                <a:spcPts val="0"/>
              </a:spcAft>
              <a:buClr>
                <a:schemeClr val="dk1"/>
              </a:buClr>
              <a:buSzPts val="2800"/>
              <a:buChar char="•"/>
            </a:pPr>
            <a:r>
              <a:rPr lang="en-US"/>
              <a:t>Students that leave school early habitually will be in danger of withdrawal from Everglades Preparatory as attendance is important to their academic success. Will be at risk for a truancy court referral.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731a2acd4b_2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ESE, ELL, and 504 plans</a:t>
            </a:r>
            <a:endParaRPr/>
          </a:p>
        </p:txBody>
      </p:sp>
      <p:sp>
        <p:nvSpPr>
          <p:cNvPr id="168" name="Google Shape;168;g3731a2acd4b_2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Mr. Colavecchio is the ESE Coordinator here at EPA</a:t>
            </a:r>
            <a:endParaRPr/>
          </a:p>
          <a:p>
            <a:pPr marL="457200" lvl="0" indent="-342900" algn="l" rtl="0">
              <a:spcBef>
                <a:spcPts val="1000"/>
              </a:spcBef>
              <a:spcAft>
                <a:spcPts val="0"/>
              </a:spcAft>
              <a:buSzPts val="1800"/>
              <a:buChar char="•"/>
            </a:pPr>
            <a:r>
              <a:rPr lang="en-US"/>
              <a:t>My role and responsibilities as ESE Coordinator include…</a:t>
            </a:r>
            <a:endParaRPr/>
          </a:p>
          <a:p>
            <a:pPr marL="914400" lvl="1" indent="-342900" algn="l" rtl="0">
              <a:spcBef>
                <a:spcPts val="0"/>
              </a:spcBef>
              <a:spcAft>
                <a:spcPts val="0"/>
              </a:spcAft>
              <a:buSzPts val="1800"/>
              <a:buChar char="•"/>
            </a:pPr>
            <a:r>
              <a:rPr lang="en-US"/>
              <a:t>Scheduling and Leading IEP Review, Re-evaluation, and 504 plan meetings</a:t>
            </a:r>
            <a:endParaRPr/>
          </a:p>
          <a:p>
            <a:pPr marL="914400" lvl="1" indent="-342900" algn="l" rtl="0">
              <a:spcBef>
                <a:spcPts val="0"/>
              </a:spcBef>
              <a:spcAft>
                <a:spcPts val="0"/>
              </a:spcAft>
              <a:buSzPts val="1800"/>
              <a:buChar char="•"/>
            </a:pPr>
            <a:r>
              <a:rPr lang="en-US"/>
              <a:t>Leading Support Facilitation and Consultation services</a:t>
            </a:r>
            <a:endParaRPr/>
          </a:p>
          <a:p>
            <a:pPr marL="914400" lvl="1" indent="-342900" algn="l" rtl="0">
              <a:spcBef>
                <a:spcPts val="0"/>
              </a:spcBef>
              <a:spcAft>
                <a:spcPts val="0"/>
              </a:spcAft>
              <a:buSzPts val="1800"/>
              <a:buChar char="•"/>
            </a:pPr>
            <a:r>
              <a:rPr lang="en-US"/>
              <a:t>Coordinating SLP services</a:t>
            </a:r>
            <a:endParaRPr/>
          </a:p>
          <a:p>
            <a:pPr marL="914400" lvl="1" indent="-342900" algn="l" rtl="0">
              <a:spcBef>
                <a:spcPts val="0"/>
              </a:spcBef>
              <a:spcAft>
                <a:spcPts val="0"/>
              </a:spcAft>
              <a:buSzPts val="1800"/>
              <a:buChar char="•"/>
            </a:pPr>
            <a:r>
              <a:rPr lang="en-US"/>
              <a:t>Progress monitoring of Student goals outlined on IEPs</a:t>
            </a:r>
            <a:endParaRPr/>
          </a:p>
          <a:p>
            <a:pPr marL="914400" lvl="1" indent="-342900" algn="l" rtl="0">
              <a:spcBef>
                <a:spcPts val="0"/>
              </a:spcBef>
              <a:spcAft>
                <a:spcPts val="0"/>
              </a:spcAft>
              <a:buSzPts val="1800"/>
              <a:buChar char="•"/>
            </a:pPr>
            <a:r>
              <a:rPr lang="en-US"/>
              <a:t>Uploading Accommodations for Testing (ie… CLT, FAST, etc.)</a:t>
            </a:r>
            <a:endParaRPr/>
          </a:p>
          <a:p>
            <a:pPr marL="457200" lvl="0" indent="-342900" algn="l" rtl="0">
              <a:spcBef>
                <a:spcPts val="0"/>
              </a:spcBef>
              <a:spcAft>
                <a:spcPts val="0"/>
              </a:spcAft>
              <a:buSzPts val="1800"/>
              <a:buChar char="•"/>
            </a:pPr>
            <a:r>
              <a:rPr lang="en-US"/>
              <a:t>ELL Contact role and responsibilities…</a:t>
            </a:r>
            <a:endParaRPr/>
          </a:p>
          <a:p>
            <a:pPr marL="914400" lvl="1" indent="-342900" algn="l" rtl="0">
              <a:spcBef>
                <a:spcPts val="0"/>
              </a:spcBef>
              <a:spcAft>
                <a:spcPts val="0"/>
              </a:spcAft>
              <a:buSzPts val="1800"/>
              <a:buChar char="•"/>
            </a:pPr>
            <a:r>
              <a:rPr lang="en-US"/>
              <a:t>WIDA assessments and testing</a:t>
            </a:r>
            <a:endParaRPr/>
          </a:p>
          <a:p>
            <a:pPr marL="914400" lvl="1" indent="-342900" algn="l" rtl="0">
              <a:spcBef>
                <a:spcPts val="0"/>
              </a:spcBef>
              <a:spcAft>
                <a:spcPts val="0"/>
              </a:spcAft>
              <a:buSzPts val="1800"/>
              <a:buChar char="•"/>
            </a:pPr>
            <a:r>
              <a:rPr lang="en-US"/>
              <a:t>Progress Monitoring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731a2acd4b_1_0"/>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Guidance &amp; Counseling</a:t>
            </a:r>
            <a:endParaRPr/>
          </a:p>
        </p:txBody>
      </p:sp>
      <p:sp>
        <p:nvSpPr>
          <p:cNvPr id="174" name="Google Shape;174;g3731a2acd4b_1_0"/>
          <p:cNvSpPr txBox="1">
            <a:spLocks noGrp="1"/>
          </p:cNvSpPr>
          <p:nvPr>
            <p:ph type="body" idx="1"/>
          </p:nvPr>
        </p:nvSpPr>
        <p:spPr>
          <a:xfrm>
            <a:off x="149075" y="1112425"/>
            <a:ext cx="12042900" cy="5745600"/>
          </a:xfrm>
          <a:prstGeom prst="rect">
            <a:avLst/>
          </a:prstGeom>
        </p:spPr>
        <p:txBody>
          <a:bodyPr spcFirstLastPara="1" wrap="square" lIns="91425" tIns="45700" rIns="91425" bIns="45700" anchor="t" anchorCtr="0">
            <a:normAutofit lnSpcReduction="20000"/>
          </a:bodyPr>
          <a:lstStyle/>
          <a:p>
            <a:pPr marL="457200" lvl="0" indent="-342900" algn="l" rtl="0">
              <a:spcBef>
                <a:spcPts val="1000"/>
              </a:spcBef>
              <a:spcAft>
                <a:spcPts val="0"/>
              </a:spcAft>
              <a:buSzPts val="1800"/>
              <a:buChar char="•"/>
            </a:pPr>
            <a:r>
              <a:rPr lang="en-US">
                <a:highlight>
                  <a:srgbClr val="FFE599"/>
                </a:highlight>
              </a:rPr>
              <a:t>Mrs. Franco- School Counselor </a:t>
            </a:r>
            <a:endParaRPr>
              <a:highlight>
                <a:srgbClr val="FFE599"/>
              </a:highlight>
            </a:endParaRPr>
          </a:p>
          <a:p>
            <a:pPr marL="914400" lvl="1" indent="-355600" algn="l" rtl="0">
              <a:lnSpc>
                <a:spcPct val="115000"/>
              </a:lnSpc>
              <a:spcBef>
                <a:spcPts val="0"/>
              </a:spcBef>
              <a:spcAft>
                <a:spcPts val="0"/>
              </a:spcAft>
              <a:buSzPts val="2000"/>
              <a:buChar char="•"/>
            </a:pPr>
            <a:r>
              <a:rPr lang="en-US"/>
              <a:t>Academic Counseling and Workshops (Graduation Ready, Postsecondary Planning).</a:t>
            </a:r>
            <a:endParaRPr/>
          </a:p>
          <a:p>
            <a:pPr marL="914400" lvl="1" indent="-342900" algn="l" rtl="0">
              <a:lnSpc>
                <a:spcPct val="115000"/>
              </a:lnSpc>
              <a:spcBef>
                <a:spcPts val="0"/>
              </a:spcBef>
              <a:spcAft>
                <a:spcPts val="0"/>
              </a:spcAft>
              <a:buSzPts val="1800"/>
              <a:buChar char="•"/>
            </a:pPr>
            <a:r>
              <a:rPr lang="en-US"/>
              <a:t>Individual and Group Counseling (Mental Health, SLL).</a:t>
            </a:r>
            <a:endParaRPr/>
          </a:p>
          <a:p>
            <a:pPr marL="914400" lvl="1" indent="-342900" algn="l" rtl="0">
              <a:lnSpc>
                <a:spcPct val="115000"/>
              </a:lnSpc>
              <a:spcBef>
                <a:spcPts val="0"/>
              </a:spcBef>
              <a:spcAft>
                <a:spcPts val="0"/>
              </a:spcAft>
              <a:buSzPts val="1800"/>
              <a:buChar char="•"/>
            </a:pPr>
            <a:r>
              <a:rPr lang="en-US"/>
              <a:t>Provides wraparound services to assist and support students both personally and academically.</a:t>
            </a:r>
            <a:endParaRPr/>
          </a:p>
          <a:p>
            <a:pPr marL="914400" lvl="1" indent="-342900" algn="l" rtl="0">
              <a:lnSpc>
                <a:spcPct val="115000"/>
              </a:lnSpc>
              <a:spcBef>
                <a:spcPts val="0"/>
              </a:spcBef>
              <a:spcAft>
                <a:spcPts val="0"/>
              </a:spcAft>
              <a:buSzPts val="1800"/>
              <a:buChar char="•"/>
            </a:pPr>
            <a:r>
              <a:rPr lang="en-US"/>
              <a:t>Connects parents and students with community resources.</a:t>
            </a:r>
            <a:endParaRPr/>
          </a:p>
          <a:p>
            <a:pPr marL="914400" lvl="1" indent="-342900" algn="l" rtl="0">
              <a:lnSpc>
                <a:spcPct val="115000"/>
              </a:lnSpc>
              <a:spcBef>
                <a:spcPts val="0"/>
              </a:spcBef>
              <a:spcAft>
                <a:spcPts val="0"/>
              </a:spcAft>
              <a:buSzPts val="1800"/>
              <a:buChar char="•"/>
            </a:pPr>
            <a:r>
              <a:rPr lang="en-US"/>
              <a:t>Collaborates with stakeholders (parents, teachers, community based programs, etc.).</a:t>
            </a:r>
            <a:endParaRPr/>
          </a:p>
          <a:p>
            <a:pPr marL="914400" lvl="1" indent="-342900" algn="l" rtl="0">
              <a:lnSpc>
                <a:spcPct val="115000"/>
              </a:lnSpc>
              <a:spcBef>
                <a:spcPts val="0"/>
              </a:spcBef>
              <a:spcAft>
                <a:spcPts val="0"/>
              </a:spcAft>
              <a:buSzPts val="1800"/>
              <a:buChar char="•"/>
            </a:pPr>
            <a:r>
              <a:rPr lang="en-US"/>
              <a:t>Conducts meetings pertaining to student concerns/support.</a:t>
            </a:r>
            <a:endParaRPr/>
          </a:p>
          <a:p>
            <a:pPr marL="457200" lvl="0" indent="-342900" algn="l" rtl="0">
              <a:spcBef>
                <a:spcPts val="0"/>
              </a:spcBef>
              <a:spcAft>
                <a:spcPts val="0"/>
              </a:spcAft>
              <a:buSzPts val="1800"/>
              <a:buChar char="•"/>
            </a:pPr>
            <a:r>
              <a:rPr lang="en-US">
                <a:highlight>
                  <a:srgbClr val="FFE599"/>
                </a:highlight>
              </a:rPr>
              <a:t>Mr. Jones- Parent Liaison</a:t>
            </a:r>
            <a:endParaRPr>
              <a:highlight>
                <a:srgbClr val="FFE599"/>
              </a:highlight>
            </a:endParaRPr>
          </a:p>
          <a:p>
            <a:pPr marL="914400" lvl="1" indent="-342900" algn="l" rtl="0">
              <a:spcBef>
                <a:spcPts val="0"/>
              </a:spcBef>
              <a:spcAft>
                <a:spcPts val="0"/>
              </a:spcAft>
              <a:buSzPts val="1800"/>
              <a:buChar char="•"/>
            </a:pPr>
            <a:r>
              <a:rPr lang="en-US"/>
              <a:t>Assists School Counselor with setting up one-on-one meetings and parent/student conferences.</a:t>
            </a:r>
            <a:endParaRPr/>
          </a:p>
          <a:p>
            <a:pPr marL="914400" lvl="1" indent="-342900" algn="l" rtl="0">
              <a:spcBef>
                <a:spcPts val="0"/>
              </a:spcBef>
              <a:spcAft>
                <a:spcPts val="0"/>
              </a:spcAft>
              <a:buSzPts val="1800"/>
              <a:buChar char="•"/>
            </a:pPr>
            <a:r>
              <a:rPr lang="en-US"/>
              <a:t>Supports School Counselor with Credit Recovery and Monitoring Senior Progress.</a:t>
            </a:r>
            <a:endParaRPr/>
          </a:p>
          <a:p>
            <a:pPr marL="914400" lvl="1" indent="-342900" algn="l" rtl="0">
              <a:spcBef>
                <a:spcPts val="0"/>
              </a:spcBef>
              <a:spcAft>
                <a:spcPts val="0"/>
              </a:spcAft>
              <a:buSzPts val="1800"/>
              <a:buChar char="•"/>
            </a:pPr>
            <a:r>
              <a:rPr lang="en-US"/>
              <a:t>Streamlines important communications to students and their families through announcements, google classroom, phone calls home, mailed letters,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731a2acd4b_1_5"/>
          <p:cNvSpPr txBox="1">
            <a:spLocks noGrp="1"/>
          </p:cNvSpPr>
          <p:nvPr>
            <p:ph type="title"/>
          </p:nvPr>
        </p:nvSpPr>
        <p:spPr>
          <a:xfrm>
            <a:off x="998750" y="22000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100"/>
              <a:t>Questions?</a:t>
            </a:r>
            <a:endParaRPr sz="6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2"/>
          <p:cNvSpPr/>
          <p:nvPr/>
        </p:nvSpPr>
        <p:spPr>
          <a:xfrm rot="5400000" flipH="1">
            <a:off x="-1417539" y="1417538"/>
            <a:ext cx="6875818" cy="4040744"/>
          </a:xfrm>
          <a:prstGeom prst="rect">
            <a:avLst/>
          </a:prstGeom>
          <a:gradFill>
            <a:gsLst>
              <a:gs pos="0">
                <a:srgbClr val="000000"/>
              </a:gs>
              <a:gs pos="100000">
                <a:srgbClr val="0F4861"/>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2"/>
          <p:cNvSpPr/>
          <p:nvPr/>
        </p:nvSpPr>
        <p:spPr>
          <a:xfrm rot="-5400000">
            <a:off x="-158495" y="2660473"/>
            <a:ext cx="4355594" cy="4038603"/>
          </a:xfrm>
          <a:prstGeom prst="rect">
            <a:avLst/>
          </a:prstGeom>
          <a:gradFill>
            <a:gsLst>
              <a:gs pos="0">
                <a:srgbClr val="156082">
                  <a:alpha val="49803"/>
                </a:srgbClr>
              </a:gs>
              <a:gs pos="100000">
                <a:srgbClr val="0A3041">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2"/>
          <p:cNvSpPr/>
          <p:nvPr/>
        </p:nvSpPr>
        <p:spPr>
          <a:xfrm rot="-5400000" flipH="1">
            <a:off x="-1180882" y="1638085"/>
            <a:ext cx="6857572" cy="3581401"/>
          </a:xfrm>
          <a:prstGeom prst="rect">
            <a:avLst/>
          </a:prstGeom>
          <a:gradFill>
            <a:gsLst>
              <a:gs pos="0">
                <a:srgbClr val="000000">
                  <a:alpha val="58823"/>
                </a:srgbClr>
              </a:gs>
              <a:gs pos="69000">
                <a:srgbClr val="156082">
                  <a:alpha val="0"/>
                </a:srgbClr>
              </a:gs>
              <a:gs pos="100000">
                <a:srgbClr val="156082">
                  <a:alpha val="0"/>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2"/>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43AFE2">
                  <a:alpha val="0"/>
                </a:srgbClr>
              </a:gs>
              <a:gs pos="39000">
                <a:srgbClr val="43AFE2">
                  <a:alpha val="0"/>
                </a:srgbClr>
              </a:gs>
              <a:gs pos="100000">
                <a:srgbClr val="0F4861">
                  <a:alpha val="25882"/>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
          <p:cNvSpPr txBox="1">
            <a:spLocks noGrp="1"/>
          </p:cNvSpPr>
          <p:nvPr>
            <p:ph type="title"/>
          </p:nvPr>
        </p:nvSpPr>
        <p:spPr>
          <a:xfrm>
            <a:off x="660041" y="2767106"/>
            <a:ext cx="2880828" cy="30719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Play"/>
              <a:buNone/>
            </a:pPr>
            <a:r>
              <a:rPr lang="en-US" sz="4000" b="1">
                <a:solidFill>
                  <a:srgbClr val="FFFFFF"/>
                </a:solidFill>
                <a:latin typeface="Play"/>
                <a:ea typeface="Play"/>
                <a:cs typeface="Play"/>
                <a:sym typeface="Play"/>
              </a:rPr>
              <a:t>Bell Schedule </a:t>
            </a:r>
            <a:endParaRPr/>
          </a:p>
        </p:txBody>
      </p:sp>
      <p:pic>
        <p:nvPicPr>
          <p:cNvPr id="100" name="Google Shape;100;p2"/>
          <p:cNvPicPr preferRelativeResize="0"/>
          <p:nvPr/>
        </p:nvPicPr>
        <p:blipFill>
          <a:blip r:embed="rId3">
            <a:alphaModFix/>
          </a:blip>
          <a:stretch>
            <a:fillRect/>
          </a:stretch>
        </p:blipFill>
        <p:spPr>
          <a:xfrm>
            <a:off x="5205687" y="8913"/>
            <a:ext cx="5805976" cy="6857999"/>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63d3e93b15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Mission </a:t>
            </a:r>
            <a:endParaRPr/>
          </a:p>
        </p:txBody>
      </p:sp>
      <p:sp>
        <p:nvSpPr>
          <p:cNvPr id="106" name="Google Shape;106;g363d3e93b15_0_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3000">
                <a:solidFill>
                  <a:srgbClr val="777777"/>
                </a:solidFill>
                <a:highlight>
                  <a:srgbClr val="FFFFFF"/>
                </a:highlight>
                <a:latin typeface="Lora"/>
                <a:ea typeface="Lora"/>
                <a:cs typeface="Lora"/>
                <a:sym typeface="Lora"/>
              </a:rPr>
              <a:t>The mission of the Everglades Preparatory Academy is to offer students and parents a non-traditional, smaller, innovative and challenging learning environment to meet the unique and diverse needs of its community.</a:t>
            </a:r>
            <a:endParaRPr sz="3000">
              <a:solidFill>
                <a:srgbClr val="777777"/>
              </a:solidFill>
              <a:highlight>
                <a:srgbClr val="FFFFFF"/>
              </a:highlight>
              <a:latin typeface="Lora"/>
              <a:ea typeface="Lora"/>
              <a:cs typeface="Lora"/>
              <a:sym typeface="Lora"/>
            </a:endParaRPr>
          </a:p>
          <a:p>
            <a:pPr marL="0" lvl="0" indent="0" algn="l" rtl="0">
              <a:spcBef>
                <a:spcPts val="1000"/>
              </a:spcBef>
              <a:spcAft>
                <a:spcPts val="0"/>
              </a:spcAft>
              <a:buNone/>
            </a:pPr>
            <a:r>
              <a:rPr lang="en-US" sz="3000">
                <a:solidFill>
                  <a:srgbClr val="777777"/>
                </a:solidFill>
                <a:highlight>
                  <a:srgbClr val="FFFFFF"/>
                </a:highlight>
                <a:latin typeface="Lora"/>
                <a:ea typeface="Lora"/>
                <a:cs typeface="Lora"/>
                <a:sym typeface="Lora"/>
              </a:rPr>
              <a:t>The goal of Everglades Preparatory Academy is to provide a welcoming, supportive, interactive and technology-rich secondary program that will prepare each student for post-secondary education and a successful career, while providing dropout prevention and academic intervention services through alternative education.</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63d3e93b15_0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Vision </a:t>
            </a:r>
            <a:endParaRPr/>
          </a:p>
        </p:txBody>
      </p:sp>
      <p:sp>
        <p:nvSpPr>
          <p:cNvPr id="112" name="Google Shape;112;g363d3e93b15_0_24"/>
          <p:cNvSpPr txBox="1">
            <a:spLocks noGrp="1"/>
          </p:cNvSpPr>
          <p:nvPr>
            <p:ph type="body" idx="1"/>
          </p:nvPr>
        </p:nvSpPr>
        <p:spPr>
          <a:xfrm>
            <a:off x="838200" y="1825625"/>
            <a:ext cx="10515600" cy="4821300"/>
          </a:xfrm>
          <a:prstGeom prst="rect">
            <a:avLst/>
          </a:prstGeom>
        </p:spPr>
        <p:txBody>
          <a:bodyPr spcFirstLastPara="1" wrap="square" lIns="91425" tIns="45700" rIns="91425" bIns="45700" anchor="t" anchorCtr="0">
            <a:normAutofit fontScale="25000" lnSpcReduction="20000"/>
          </a:bodyPr>
          <a:lstStyle/>
          <a:p>
            <a:pPr marL="0" lvl="0" indent="0" algn="l" rtl="0">
              <a:lnSpc>
                <a:spcPct val="171428"/>
              </a:lnSpc>
              <a:spcBef>
                <a:spcPts val="0"/>
              </a:spcBef>
              <a:spcAft>
                <a:spcPts val="0"/>
              </a:spcAft>
              <a:buClr>
                <a:schemeClr val="dk1"/>
              </a:buClr>
              <a:buSzPts val="275"/>
              <a:buFont typeface="Arial"/>
              <a:buNone/>
            </a:pPr>
            <a:r>
              <a:rPr lang="en-US" sz="7200">
                <a:solidFill>
                  <a:srgbClr val="777777"/>
                </a:solidFill>
                <a:highlight>
                  <a:srgbClr val="FFFFFF"/>
                </a:highlight>
                <a:latin typeface="Lora"/>
                <a:ea typeface="Lora"/>
                <a:cs typeface="Lora"/>
                <a:sym typeface="Lora"/>
              </a:rPr>
              <a:t>The faculty and staff at Everglades Preparatory Academy will promote its vision for students by continuously striving to meet the following goals:</a:t>
            </a:r>
            <a:endParaRPr sz="7200">
              <a:solidFill>
                <a:srgbClr val="777777"/>
              </a:solidFill>
              <a:highlight>
                <a:srgbClr val="FFFFFF"/>
              </a:highlight>
              <a:latin typeface="Lora"/>
              <a:ea typeface="Lora"/>
              <a:cs typeface="Lora"/>
              <a:sym typeface="Lora"/>
            </a:endParaRPr>
          </a:p>
          <a:p>
            <a:pPr marL="0" lvl="0" indent="0" algn="l" rtl="0">
              <a:lnSpc>
                <a:spcPct val="171428"/>
              </a:lnSpc>
              <a:spcBef>
                <a:spcPts val="0"/>
              </a:spcBef>
              <a:spcAft>
                <a:spcPts val="0"/>
              </a:spcAft>
              <a:buClr>
                <a:schemeClr val="dk1"/>
              </a:buClr>
              <a:buSzPts val="275"/>
              <a:buFont typeface="Arial"/>
              <a:buNone/>
            </a:pPr>
            <a:r>
              <a:rPr lang="en-US" sz="7200">
                <a:solidFill>
                  <a:srgbClr val="777777"/>
                </a:solidFill>
                <a:highlight>
                  <a:srgbClr val="FFFFFF"/>
                </a:highlight>
                <a:latin typeface="Lora"/>
                <a:ea typeface="Lora"/>
                <a:cs typeface="Lora"/>
                <a:sym typeface="Lora"/>
              </a:rPr>
              <a:t>To inspire students’ creativity, enthusiasm and desire to learn by offering a challenging, interactive and technology-rich learning environment.</a:t>
            </a:r>
            <a:br>
              <a:rPr lang="en-US" sz="7200">
                <a:solidFill>
                  <a:srgbClr val="777777"/>
                </a:solidFill>
                <a:highlight>
                  <a:srgbClr val="FFFFFF"/>
                </a:highlight>
                <a:latin typeface="Lora"/>
                <a:ea typeface="Lora"/>
                <a:cs typeface="Lora"/>
                <a:sym typeface="Lora"/>
              </a:rPr>
            </a:br>
            <a:r>
              <a:rPr lang="en-US" sz="7200">
                <a:solidFill>
                  <a:srgbClr val="777777"/>
                </a:solidFill>
                <a:highlight>
                  <a:srgbClr val="FFFFFF"/>
                </a:highlight>
                <a:latin typeface="Lora"/>
                <a:ea typeface="Lora"/>
                <a:cs typeface="Lora"/>
                <a:sym typeface="Lora"/>
              </a:rPr>
              <a:t>To develop in students a strong confidence in their abilities to reach their goals by assisting them in becoming adequately prepared to enter a college program or career preparation program that will give them opportunities for future employment.</a:t>
            </a:r>
            <a:br>
              <a:rPr lang="en-US" sz="7200">
                <a:solidFill>
                  <a:srgbClr val="777777"/>
                </a:solidFill>
                <a:highlight>
                  <a:srgbClr val="FFFFFF"/>
                </a:highlight>
                <a:latin typeface="Lora"/>
                <a:ea typeface="Lora"/>
                <a:cs typeface="Lora"/>
                <a:sym typeface="Lora"/>
              </a:rPr>
            </a:br>
            <a:r>
              <a:rPr lang="en-US" sz="7200">
                <a:solidFill>
                  <a:srgbClr val="777777"/>
                </a:solidFill>
                <a:highlight>
                  <a:srgbClr val="FFFFFF"/>
                </a:highlight>
                <a:latin typeface="Lora"/>
                <a:ea typeface="Lora"/>
                <a:cs typeface="Lora"/>
                <a:sym typeface="Lora"/>
              </a:rPr>
              <a:t>To instill in students a sense of responsibility, a concern for the welfare of others and a desire to become contributing members of society by providing them with leadership opportunities, positive mentors and role models by establishing partnerships with community businesses and organizations.</a:t>
            </a:r>
            <a:endParaRPr sz="7200">
              <a:solidFill>
                <a:srgbClr val="777777"/>
              </a:solidFill>
              <a:highlight>
                <a:srgbClr val="FFFFFF"/>
              </a:highlight>
              <a:latin typeface="Lora"/>
              <a:ea typeface="Lora"/>
              <a:cs typeface="Lora"/>
              <a:sym typeface="Lora"/>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9" name="Google Shape;119;p3"/>
          <p:cNvSpPr/>
          <p:nvPr/>
        </p:nvSpPr>
        <p:spPr>
          <a:xfrm rot="5400000" flipH="1">
            <a:off x="-1410084" y="1410082"/>
            <a:ext cx="6858000" cy="4037836"/>
          </a:xfrm>
          <a:prstGeom prst="rect">
            <a:avLst/>
          </a:prstGeom>
          <a:gradFill>
            <a:gsLst>
              <a:gs pos="0">
                <a:srgbClr val="000000"/>
              </a:gs>
              <a:gs pos="8000">
                <a:srgbClr val="000000"/>
              </a:gs>
              <a:gs pos="100000">
                <a:srgbClr val="0F4861"/>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0" name="Google Shape;120;p3"/>
          <p:cNvSpPr/>
          <p:nvPr/>
        </p:nvSpPr>
        <p:spPr>
          <a:xfrm rot="5400000" flipH="1">
            <a:off x="-1410085" y="1420219"/>
            <a:ext cx="6857999" cy="403783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3"/>
          <p:cNvSpPr/>
          <p:nvPr/>
        </p:nvSpPr>
        <p:spPr>
          <a:xfrm rot="5400000" flipH="1">
            <a:off x="767923" y="3588085"/>
            <a:ext cx="2501979" cy="403784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p3"/>
          <p:cNvSpPr/>
          <p:nvPr/>
        </p:nvSpPr>
        <p:spPr>
          <a:xfrm rot="5400000" flipH="1">
            <a:off x="-1410093" y="1399943"/>
            <a:ext cx="6858003" cy="4037835"/>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3"/>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Play"/>
              <a:buNone/>
            </a:pPr>
            <a:r>
              <a:rPr lang="en-US" sz="4000" b="1">
                <a:solidFill>
                  <a:srgbClr val="FFFFFF"/>
                </a:solidFill>
                <a:latin typeface="Play"/>
                <a:ea typeface="Play"/>
                <a:cs typeface="Play"/>
                <a:sym typeface="Play"/>
              </a:rPr>
              <a:t>DRESS CODE </a:t>
            </a:r>
            <a:endParaRPr/>
          </a:p>
        </p:txBody>
      </p:sp>
      <p:sp>
        <p:nvSpPr>
          <p:cNvPr id="125" name="Google Shape;125;p3"/>
          <p:cNvSpPr txBox="1">
            <a:spLocks noGrp="1"/>
          </p:cNvSpPr>
          <p:nvPr>
            <p:ph type="body" idx="1"/>
          </p:nvPr>
        </p:nvSpPr>
        <p:spPr>
          <a:xfrm>
            <a:off x="4810259" y="649480"/>
            <a:ext cx="6555347" cy="554604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Students are expected to adhere to </a:t>
            </a:r>
            <a:r>
              <a:rPr lang="en-US" sz="1800" b="1">
                <a:solidFill>
                  <a:srgbClr val="002060"/>
                </a:solidFill>
                <a:latin typeface="Times New Roman"/>
                <a:ea typeface="Times New Roman"/>
                <a:cs typeface="Times New Roman"/>
                <a:sym typeface="Times New Roman"/>
              </a:rPr>
              <a:t>Everglades Preparatory Academy</a:t>
            </a:r>
            <a:r>
              <a:rPr lang="en-US" sz="1800">
                <a:latin typeface="Times New Roman"/>
                <a:ea typeface="Times New Roman"/>
                <a:cs typeface="Times New Roman"/>
                <a:sym typeface="Times New Roman"/>
              </a:rPr>
              <a:t> Dress Code Guidelines and dress for excellence while  learning on campus and during off-campus events.  </a:t>
            </a:r>
            <a:endParaRPr/>
          </a:p>
          <a:p>
            <a:pPr marL="228600" lvl="0" indent="-228600" algn="l" rtl="0">
              <a:lnSpc>
                <a:spcPct val="90000"/>
              </a:lnSpc>
              <a:spcBef>
                <a:spcPts val="1000"/>
              </a:spcBef>
              <a:spcAft>
                <a:spcPts val="0"/>
              </a:spcAft>
              <a:buClr>
                <a:schemeClr val="dk1"/>
              </a:buClr>
              <a:buSzPts val="1800"/>
              <a:buChar char="•"/>
            </a:pPr>
            <a:r>
              <a:rPr lang="en-US" sz="1800" b="1">
                <a:latin typeface="Times New Roman"/>
                <a:ea typeface="Times New Roman"/>
                <a:cs typeface="Times New Roman"/>
                <a:sym typeface="Times New Roman"/>
              </a:rPr>
              <a:t>Student clothing should be “school appropriate” at all times: </a:t>
            </a:r>
            <a:endParaRPr/>
          </a:p>
          <a:p>
            <a:pPr marL="228600" lvl="0" indent="-228600" algn="l" rtl="0">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Students must wear solid color polo shirt everyday </a:t>
            </a:r>
            <a:r>
              <a:rPr lang="en-US" sz="1800" b="1">
                <a:latin typeface="Times New Roman"/>
                <a:ea typeface="Times New Roman"/>
                <a:cs typeface="Times New Roman"/>
                <a:sym typeface="Times New Roman"/>
              </a:rPr>
              <a:t>White, Navy blue, or Yellow </a:t>
            </a:r>
            <a:endParaRPr/>
          </a:p>
          <a:p>
            <a:pPr marL="228600" lvl="0" indent="-228600" algn="l" rtl="0">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Students </a:t>
            </a:r>
            <a:r>
              <a:rPr lang="en-US" sz="1800" b="1">
                <a:latin typeface="Times New Roman"/>
                <a:ea typeface="Times New Roman"/>
                <a:cs typeface="Times New Roman"/>
                <a:sym typeface="Times New Roman"/>
              </a:rPr>
              <a:t>may not </a:t>
            </a:r>
            <a:r>
              <a:rPr lang="en-US" sz="1800">
                <a:latin typeface="Times New Roman"/>
                <a:ea typeface="Times New Roman"/>
                <a:cs typeface="Times New Roman"/>
                <a:sym typeface="Times New Roman"/>
              </a:rPr>
              <a:t>wear midriff or sleeveless shirts that show excessive amounts of skin..  </a:t>
            </a:r>
            <a:endParaRPr/>
          </a:p>
          <a:p>
            <a:pPr marL="228600" lvl="0" indent="-228600" algn="l" rtl="0">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 Students </a:t>
            </a:r>
            <a:r>
              <a:rPr lang="en-US" sz="1800" b="1">
                <a:latin typeface="Times New Roman"/>
                <a:ea typeface="Times New Roman"/>
                <a:cs typeface="Times New Roman"/>
                <a:sym typeface="Times New Roman"/>
              </a:rPr>
              <a:t>may not </a:t>
            </a:r>
            <a:r>
              <a:rPr lang="en-US" sz="1800">
                <a:latin typeface="Times New Roman"/>
                <a:ea typeface="Times New Roman"/>
                <a:cs typeface="Times New Roman"/>
                <a:sym typeface="Times New Roman"/>
              </a:rPr>
              <a:t>wear leggings, biker shorts, or bodysuits without appropriate coverage such as a jacket, long shirt, etc.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b="1"/>
              <a:t>Dress Code Continued </a:t>
            </a:r>
            <a:endParaRPr/>
          </a:p>
        </p:txBody>
      </p:sp>
      <p:sp>
        <p:nvSpPr>
          <p:cNvPr id="131" name="Google Shape;13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 Students </a:t>
            </a:r>
            <a:r>
              <a:rPr lang="en-US" sz="2400" b="1" i="0" u="none" strike="noStrike" cap="none">
                <a:solidFill>
                  <a:srgbClr val="FF0000"/>
                </a:solidFill>
                <a:latin typeface="Times New Roman"/>
                <a:ea typeface="Times New Roman"/>
                <a:cs typeface="Times New Roman"/>
                <a:sym typeface="Times New Roman"/>
              </a:rPr>
              <a:t>must wear </a:t>
            </a:r>
            <a:r>
              <a:rPr lang="en-US" sz="1800" b="0" i="0" u="none" strike="noStrike" cap="none">
                <a:solidFill>
                  <a:srgbClr val="000000"/>
                </a:solidFill>
                <a:latin typeface="Times New Roman"/>
                <a:ea typeface="Times New Roman"/>
                <a:cs typeface="Times New Roman"/>
                <a:sym typeface="Times New Roman"/>
              </a:rPr>
              <a:t>close-toed shoes and shoes with straps. Strapless sandals and slides are </a:t>
            </a:r>
            <a:r>
              <a:rPr lang="en-US" sz="2400" b="1" i="0" u="none" strike="noStrike" cap="none">
                <a:solidFill>
                  <a:srgbClr val="000000"/>
                </a:solidFill>
                <a:latin typeface="Times New Roman"/>
                <a:ea typeface="Times New Roman"/>
                <a:cs typeface="Times New Roman"/>
                <a:sym typeface="Times New Roman"/>
              </a:rPr>
              <a:t>not permitted.  </a:t>
            </a:r>
            <a:r>
              <a:rPr lang="en-US" sz="1800" b="0" i="0" u="none" strike="noStrike" cap="none">
                <a:solidFill>
                  <a:srgbClr val="000000"/>
                </a:solidFill>
                <a:latin typeface="Times New Roman"/>
                <a:ea typeface="Times New Roman"/>
                <a:cs typeface="Times New Roman"/>
                <a:sym typeface="Times New Roman"/>
              </a:rPr>
              <a:t>Under no circumstances are students allowed to attend a school field trip with slides or strapless shoes.  </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 Students must wear an Everglades Preparatory Academy school shirt on all field trips; unless otherwise specified by  administration.  </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 Students must have a clear or mesh backpack.  </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 Students are </a:t>
            </a:r>
            <a:r>
              <a:rPr lang="en-US" sz="2400" b="1" i="0" u="none" strike="noStrike" cap="none">
                <a:solidFill>
                  <a:srgbClr val="000000"/>
                </a:solidFill>
                <a:latin typeface="Times New Roman"/>
                <a:ea typeface="Times New Roman"/>
                <a:cs typeface="Times New Roman"/>
                <a:sym typeface="Times New Roman"/>
              </a:rPr>
              <a:t>not permitted </a:t>
            </a:r>
            <a:r>
              <a:rPr lang="en-US" sz="1800" b="0" i="0" u="none" strike="noStrike" cap="none">
                <a:solidFill>
                  <a:srgbClr val="000000"/>
                </a:solidFill>
                <a:latin typeface="Times New Roman"/>
                <a:ea typeface="Times New Roman"/>
                <a:cs typeface="Times New Roman"/>
                <a:sym typeface="Times New Roman"/>
              </a:rPr>
              <a:t>to wear hats, hoodies, ski masks or sunglasses while on campus or during school-related activities;  including classroom instruction. </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Times New Roman"/>
                <a:ea typeface="Times New Roman"/>
                <a:cs typeface="Times New Roman"/>
                <a:sym typeface="Times New Roman"/>
              </a:rPr>
              <a:t> Administration has full discretion to decide whether a students’ clothing are school/field trip appropriate.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5"/>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8" name="Google Shape;138;p5"/>
          <p:cNvPicPr preferRelativeResize="0"/>
          <p:nvPr/>
        </p:nvPicPr>
        <p:blipFill rotWithShape="1">
          <a:blip r:embed="rId3">
            <a:alphaModFix/>
          </a:blip>
          <a:srcRect/>
          <a:stretch/>
        </p:blipFill>
        <p:spPr>
          <a:xfrm>
            <a:off x="2026169" y="643467"/>
            <a:ext cx="8139661" cy="55710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Attendance </a:t>
            </a:r>
            <a:endParaRPr/>
          </a:p>
        </p:txBody>
      </p:sp>
      <p:sp>
        <p:nvSpPr>
          <p:cNvPr id="144" name="Google Shape;144;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Students that are late will be marked tardy. </a:t>
            </a:r>
            <a:endParaRPr/>
          </a:p>
          <a:p>
            <a:pPr marL="228600" lvl="0" indent="-228600" algn="l" rtl="0">
              <a:lnSpc>
                <a:spcPct val="90000"/>
              </a:lnSpc>
              <a:spcBef>
                <a:spcPts val="1000"/>
              </a:spcBef>
              <a:spcAft>
                <a:spcPts val="0"/>
              </a:spcAft>
              <a:buClr>
                <a:schemeClr val="dk1"/>
              </a:buClr>
              <a:buSzPts val="2800"/>
              <a:buChar char="•"/>
            </a:pPr>
            <a:r>
              <a:rPr lang="en-US"/>
              <a:t>Students that are absent from school, must have a letter of excuse from a doctor and/or parent/guardian for the absence to be excused. </a:t>
            </a:r>
            <a:endParaRPr/>
          </a:p>
          <a:p>
            <a:pPr marL="228600" lvl="0" indent="-228600" algn="l" rtl="0">
              <a:lnSpc>
                <a:spcPct val="90000"/>
              </a:lnSpc>
              <a:spcBef>
                <a:spcPts val="1000"/>
              </a:spcBef>
              <a:spcAft>
                <a:spcPts val="0"/>
              </a:spcAft>
              <a:buClr>
                <a:schemeClr val="dk1"/>
              </a:buClr>
              <a:buSzPts val="2800"/>
              <a:buChar char="•"/>
            </a:pPr>
            <a:r>
              <a:rPr lang="en-US"/>
              <a:t>Absent students have one day per absence to make up missing assignments</a:t>
            </a:r>
            <a:endParaRPr/>
          </a:p>
          <a:p>
            <a:pPr marL="228600" lvl="0" indent="-228600" algn="l" rtl="0">
              <a:lnSpc>
                <a:spcPct val="90000"/>
              </a:lnSpc>
              <a:spcBef>
                <a:spcPts val="1000"/>
              </a:spcBef>
              <a:spcAft>
                <a:spcPts val="0"/>
              </a:spcAft>
              <a:buClr>
                <a:schemeClr val="dk1"/>
              </a:buClr>
              <a:buSzPts val="2800"/>
              <a:buChar char="•"/>
            </a:pPr>
            <a:r>
              <a:rPr lang="en-US"/>
              <a:t>Each student is required to attend classes one hundred and eighty (180) days each school year. To be in compliance with these attendance requirements, students must not accumulate </a:t>
            </a:r>
            <a:r>
              <a:rPr lang="en-US">
                <a:solidFill>
                  <a:srgbClr val="FF0000"/>
                </a:solidFill>
              </a:rPr>
              <a:t>fifteen(15) </a:t>
            </a:r>
            <a:r>
              <a:rPr lang="en-US"/>
              <a:t>unexcused absences in a period of </a:t>
            </a:r>
            <a:r>
              <a:rPr lang="en-US">
                <a:solidFill>
                  <a:srgbClr val="FF0000"/>
                </a:solidFill>
              </a:rPr>
              <a:t>ninety (90) </a:t>
            </a:r>
            <a:r>
              <a:rPr lang="en-US"/>
              <a:t>calendar days.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Attendance </a:t>
            </a:r>
            <a:endParaRPr/>
          </a:p>
        </p:txBody>
      </p:sp>
      <p:sp>
        <p:nvSpPr>
          <p:cNvPr id="150" name="Google Shape;15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Students that have </a:t>
            </a:r>
            <a:r>
              <a:rPr lang="en-US">
                <a:solidFill>
                  <a:srgbClr val="FF0000"/>
                </a:solidFill>
              </a:rPr>
              <a:t>three (3) </a:t>
            </a:r>
            <a:r>
              <a:rPr lang="en-US"/>
              <a:t>consecutive absences within a quarter will receive and email and/or phone call home.</a:t>
            </a:r>
            <a:endParaRPr/>
          </a:p>
          <a:p>
            <a:pPr marL="228600" lvl="0" indent="-228600" algn="l" rtl="0">
              <a:lnSpc>
                <a:spcPct val="90000"/>
              </a:lnSpc>
              <a:spcBef>
                <a:spcPts val="1000"/>
              </a:spcBef>
              <a:spcAft>
                <a:spcPts val="0"/>
              </a:spcAft>
              <a:buClr>
                <a:schemeClr val="dk1"/>
              </a:buClr>
              <a:buSzPts val="2800"/>
              <a:buChar char="•"/>
            </a:pPr>
            <a:r>
              <a:rPr lang="en-US"/>
              <a:t>Students that accumulate </a:t>
            </a:r>
            <a:r>
              <a:rPr lang="en-US">
                <a:solidFill>
                  <a:srgbClr val="FF0000"/>
                </a:solidFill>
              </a:rPr>
              <a:t>five (5) </a:t>
            </a:r>
            <a:r>
              <a:rPr lang="en-US"/>
              <a:t>consecutive days within a quarter will be required to have a parent/guardian conference. </a:t>
            </a:r>
            <a:endParaRPr/>
          </a:p>
          <a:p>
            <a:pPr marL="228600" lvl="0" indent="-228600" algn="l" rtl="0">
              <a:lnSpc>
                <a:spcPct val="90000"/>
              </a:lnSpc>
              <a:spcBef>
                <a:spcPts val="1000"/>
              </a:spcBef>
              <a:spcAft>
                <a:spcPts val="0"/>
              </a:spcAft>
              <a:buClr>
                <a:schemeClr val="dk1"/>
              </a:buClr>
              <a:buSzPts val="2800"/>
              <a:buChar char="•"/>
            </a:pPr>
            <a:r>
              <a:rPr lang="en-US"/>
              <a:t>Students that accumulate </a:t>
            </a:r>
            <a:r>
              <a:rPr lang="en-US">
                <a:solidFill>
                  <a:srgbClr val="FF0000"/>
                </a:solidFill>
              </a:rPr>
              <a:t>7-10 </a:t>
            </a:r>
            <a:r>
              <a:rPr lang="en-US"/>
              <a:t>unexcused absences within a quarter, consecutive or not, will be placed on an attendance contract and be in danger of being withdrawn from Everglades Preparatory Academy. </a:t>
            </a:r>
            <a:endParaRPr/>
          </a:p>
          <a:p>
            <a:pPr marL="228600" lvl="0" indent="-228600" algn="l" rtl="0">
              <a:lnSpc>
                <a:spcPct val="90000"/>
              </a:lnSpc>
              <a:spcBef>
                <a:spcPts val="1000"/>
              </a:spcBef>
              <a:spcAft>
                <a:spcPts val="0"/>
              </a:spcAft>
              <a:buClr>
                <a:schemeClr val="dk1"/>
              </a:buClr>
              <a:buSzPts val="2800"/>
              <a:buChar char="•"/>
            </a:pPr>
            <a:r>
              <a:rPr lang="en-US"/>
              <a:t>Attendance is a major contributing factor to the success of students.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Lora</vt:lpstr>
      <vt:lpstr>Play</vt:lpstr>
      <vt:lpstr>Office Theme</vt:lpstr>
      <vt:lpstr>Student Orientation FY26</vt:lpstr>
      <vt:lpstr>Bell Schedule </vt:lpstr>
      <vt:lpstr>Mission </vt:lpstr>
      <vt:lpstr>Vision </vt:lpstr>
      <vt:lpstr>DRESS CODE </vt:lpstr>
      <vt:lpstr>Dress Code Continued </vt:lpstr>
      <vt:lpstr>PowerPoint Presentation</vt:lpstr>
      <vt:lpstr>Attendance </vt:lpstr>
      <vt:lpstr>Attendance </vt:lpstr>
      <vt:lpstr>Procedures for Leaving Campus   </vt:lpstr>
      <vt:lpstr>Procedures for Leaving Campus   </vt:lpstr>
      <vt:lpstr>ESE, ELL, and 504 plans</vt:lpstr>
      <vt:lpstr>Guidance &amp; Counseling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Roman Salas</dc:creator>
  <cp:lastModifiedBy>Linda Earsley</cp:lastModifiedBy>
  <cp:revision>1</cp:revision>
  <dcterms:created xsi:type="dcterms:W3CDTF">2025-07-07T16:28:53Z</dcterms:created>
  <dcterms:modified xsi:type="dcterms:W3CDTF">2025-08-07T16:33:18Z</dcterms:modified>
</cp:coreProperties>
</file>