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Lato" panose="020F0502020204030203"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Black" panose="00000A00000000000000" pitchFamily="2" charset="0"/>
      <p:bold r:id="rId45"/>
      <p:boldItalic r:id="rId46"/>
    </p:embeddedFont>
    <p:embeddedFont>
      <p:font typeface="Montserrat SemiBold" panose="00000700000000000000" pitchFamily="2" charset="0"/>
      <p:bold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AvSyjjXq9aF0MpK7rr8/QXAr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Trebuchet MS"/>
                <a:ea typeface="Trebuchet MS"/>
                <a:cs typeface="Trebuchet MS"/>
                <a:sym typeface="Trebuchet MS"/>
              </a:rPr>
              <a:t>Welcome to </a:t>
            </a:r>
            <a:r>
              <a:rPr lang="en" sz="1400" i="1">
                <a:solidFill>
                  <a:srgbClr val="1155CC"/>
                </a:solidFill>
                <a:latin typeface="Trebuchet MS"/>
                <a:ea typeface="Trebuchet MS"/>
                <a:cs typeface="Trebuchet MS"/>
                <a:sym typeface="Trebuchet MS"/>
              </a:rPr>
              <a:t>[inset your school’s name]</a:t>
            </a:r>
            <a:r>
              <a:rPr lang="en" sz="1400" i="1">
                <a:solidFill>
                  <a:srgbClr val="00B0F0"/>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Our Schoolwide Plan involves the entire school community, including families.  Researchers have studied the benefits of family involvement in schools and have found that students are positively impacted when their families are involved in their education.  Students…(read bullets).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p:txBody>
      </p:sp>
      <p:sp>
        <p:nvSpPr>
          <p:cNvPr id="171" name="Google Shape;171;p1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 sz="1400" b="1">
                <a:latin typeface="Trebuchet MS"/>
                <a:ea typeface="Trebuchet MS"/>
                <a:cs typeface="Trebuchet MS"/>
                <a:sym typeface="Trebuchet MS"/>
              </a:rPr>
              <a:t>PFEP summaries are sent home in multiple languages. </a:t>
            </a:r>
            <a:endParaRPr sz="1400" b="1">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79" name="Google Shape;179;p1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Share – PFEP Summary will be posted on the school website. Optional – navigate to the school’s website.</a:t>
            </a:r>
            <a:endParaRPr sz="1400" b="1">
              <a:latin typeface="Trebuchet MS"/>
              <a:ea typeface="Trebuchet MS"/>
              <a:cs typeface="Trebuchet MS"/>
              <a:sym typeface="Trebuchet MS"/>
            </a:endParaRPr>
          </a:p>
        </p:txBody>
      </p:sp>
      <p:sp>
        <p:nvSpPr>
          <p:cNvPr id="187" name="Google Shape;187;p14: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Optional = Ask parents to enter these dates in their phone/calendar as save the date.  </a:t>
            </a:r>
            <a:endParaRPr sz="1400" b="1">
              <a:solidFill>
                <a:schemeClr val="dk1"/>
              </a:solidFill>
              <a:latin typeface="Trebuchet MS"/>
              <a:ea typeface="Trebuchet MS"/>
              <a:cs typeface="Trebuchet MS"/>
              <a:sym typeface="Trebuchet MS"/>
            </a:endParaRPr>
          </a:p>
        </p:txBody>
      </p:sp>
      <p:sp>
        <p:nvSpPr>
          <p:cNvPr id="196" name="Google Shape;196;p15: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An important part of the Parent and Family Engagement Plan is our School-Parent Compact. The Compact is also developed jointly with parents, family members and staff and outlines the responsibilities each have to raising student achievement.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06" name="Google Shape;206;p16: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7: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Share your school’s final Compact.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latin typeface="Trebuchet MS"/>
                <a:ea typeface="Trebuchet MS"/>
                <a:cs typeface="Trebuchet MS"/>
                <a:sym typeface="Trebuchet MS"/>
              </a:rPr>
              <a:t>Share with parents: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importance of the School-Parent Compact </a:t>
            </a: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was developed and </a:t>
            </a: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is going to be used to impact student achievement</a:t>
            </a:r>
            <a:endParaRPr sz="1400">
              <a:latin typeface="Trebuchet MS"/>
              <a:ea typeface="Trebuchet MS"/>
              <a:cs typeface="Trebuchet MS"/>
              <a:sym typeface="Trebuchet MS"/>
            </a:endParaRPr>
          </a:p>
          <a:p>
            <a:pPr marL="508000" marR="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Compact will be revisited during ELEMENTARY parent-teacher conferences (as required by law)</a:t>
            </a:r>
            <a:endParaRPr sz="1400">
              <a:latin typeface="Trebuchet MS"/>
              <a:ea typeface="Trebuchet MS"/>
              <a:cs typeface="Trebuchet MS"/>
              <a:sym typeface="Trebuchet MS"/>
            </a:endParaRPr>
          </a:p>
        </p:txBody>
      </p:sp>
      <p:sp>
        <p:nvSpPr>
          <p:cNvPr id="215" name="Google Shape;215;p17: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Title I schools must inform parents and family members of their </a:t>
            </a:r>
            <a:r>
              <a:rPr lang="en" sz="1400">
                <a:solidFill>
                  <a:schemeClr val="dk1"/>
                </a:solidFill>
                <a:latin typeface="Trebuchet MS"/>
                <a:ea typeface="Trebuchet MS"/>
                <a:cs typeface="Trebuchet MS"/>
                <a:sym typeface="Trebuchet MS"/>
              </a:rPr>
              <a:t>rights. Parents and family members have the right to request information regarding their child’s teachers and paraprofessionals’ qualifications and their child’s academic level and growth on State assessments.   </a:t>
            </a:r>
            <a:endParaRPr sz="1400">
              <a:solidFill>
                <a:schemeClr val="dk1"/>
              </a:solidFill>
              <a:latin typeface="Trebuchet MS"/>
              <a:ea typeface="Trebuchet MS"/>
              <a:cs typeface="Trebuchet MS"/>
              <a:sym typeface="Trebuchet MS"/>
            </a:endParaRPr>
          </a:p>
        </p:txBody>
      </p:sp>
      <p:sp>
        <p:nvSpPr>
          <p:cNvPr id="224" name="Google Shape;224;p1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Parents must be notified if their child has been taught for four or more weeks by a </a:t>
            </a:r>
            <a:r>
              <a:rPr lang="en" sz="1400" b="1" u="sng">
                <a:solidFill>
                  <a:schemeClr val="dk1"/>
                </a:solidFill>
                <a:latin typeface="Trebuchet MS"/>
                <a:ea typeface="Trebuchet MS"/>
                <a:cs typeface="Trebuchet MS"/>
                <a:sym typeface="Trebuchet MS"/>
              </a:rPr>
              <a:t>teacher</a:t>
            </a:r>
            <a:r>
              <a:rPr lang="en" sz="1400">
                <a:solidFill>
                  <a:schemeClr val="dk1"/>
                </a:solidFill>
                <a:latin typeface="Trebuchet MS"/>
                <a:ea typeface="Trebuchet MS"/>
                <a:cs typeface="Trebuchet MS"/>
                <a:sym typeface="Trebuchet MS"/>
              </a:rPr>
              <a:t> </a:t>
            </a:r>
            <a:r>
              <a:rPr lang="en" sz="1400" b="1">
                <a:solidFill>
                  <a:schemeClr val="dk1"/>
                </a:solidFill>
                <a:latin typeface="Trebuchet MS"/>
                <a:ea typeface="Trebuchet MS"/>
                <a:cs typeface="Trebuchet MS"/>
                <a:sym typeface="Trebuchet MS"/>
              </a:rPr>
              <a:t>who is licensed to teach in the State of Florida, </a:t>
            </a:r>
            <a:r>
              <a:rPr lang="en" sz="1400">
                <a:solidFill>
                  <a:schemeClr val="dk1"/>
                </a:solidFill>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Parents must also be notified if their child has been taught for four or more weeks by a </a:t>
            </a:r>
            <a:r>
              <a:rPr lang="en" sz="1400" b="1" u="sng">
                <a:solidFill>
                  <a:schemeClr val="dk1"/>
                </a:solidFill>
                <a:latin typeface="Trebuchet MS"/>
                <a:ea typeface="Trebuchet MS"/>
                <a:cs typeface="Trebuchet MS"/>
                <a:sym typeface="Trebuchet MS"/>
              </a:rPr>
              <a:t>substitute teacher </a:t>
            </a:r>
            <a:r>
              <a:rPr lang="en" sz="1400" b="1">
                <a:solidFill>
                  <a:schemeClr val="dk1"/>
                </a:solidFill>
                <a:latin typeface="Trebuchet MS"/>
                <a:ea typeface="Trebuchet MS"/>
                <a:cs typeface="Trebuchet MS"/>
                <a:sym typeface="Trebuchet MS"/>
              </a:rPr>
              <a:t>who is approved by the District to substitute teach, </a:t>
            </a:r>
            <a:r>
              <a:rPr lang="en" sz="1400">
                <a:solidFill>
                  <a:schemeClr val="dk1"/>
                </a:solidFill>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School must share with parents their child’s assessments results (FSA, EOC and SSA). </a:t>
            </a:r>
            <a:endParaRPr sz="1400">
              <a:solidFill>
                <a:schemeClr val="dk1"/>
              </a:solidFill>
              <a:latin typeface="Trebuchet MS"/>
              <a:ea typeface="Trebuchet MS"/>
              <a:cs typeface="Trebuchet MS"/>
              <a:sym typeface="Trebuchet MS"/>
            </a:endParaRPr>
          </a:p>
        </p:txBody>
      </p:sp>
      <p:sp>
        <p:nvSpPr>
          <p:cNvPr id="233" name="Google Shape;233;p1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br>
              <a:rPr lang="en"/>
            </a:br>
            <a:endParaRPr/>
          </a:p>
        </p:txBody>
      </p:sp>
      <p:sp>
        <p:nvSpPr>
          <p:cNvPr id="251" name="Google Shape;251;p2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According to federal guidelines, every Title I school must hold an informational Annual Meeting.   The meeting allows parents and family members to better understand the importance of their role in their child’s education.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also gives us an opportunity to ask for your input to help us improve our Title I program.</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So what is Title I?</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77" name="Google Shape;77;p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0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400" b="1">
                <a:solidFill>
                  <a:srgbClr val="002060"/>
                </a:solidFill>
                <a:latin typeface="Lato"/>
                <a:ea typeface="Lato"/>
                <a:cs typeface="Lato"/>
                <a:sym typeface="Lato"/>
              </a:rPr>
              <a:t>McKinney-Vento Program Team</a:t>
            </a:r>
            <a:endParaRPr sz="1400" b="1">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200">
                <a:solidFill>
                  <a:srgbClr val="002060"/>
                </a:solidFill>
                <a:latin typeface="Lato"/>
                <a:ea typeface="Lato"/>
                <a:cs typeface="Lato"/>
                <a:sym typeface="Lato"/>
              </a:rPr>
              <a:t>(Funded by Title I  and Title IX, Part A)</a:t>
            </a:r>
            <a:endParaRPr sz="12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Program Planner, also serves as the Homeless Liaison for SDPBC</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Academic Support Specialist</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Case Manager - Identification &amp; Transportation</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10 Case Managers to assist schools &amp; families</a:t>
            </a:r>
            <a:endParaRPr sz="14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1400">
              <a:solidFill>
                <a:srgbClr val="002060"/>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0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400" b="1">
                <a:solidFill>
                  <a:srgbClr val="002060"/>
                </a:solidFill>
                <a:latin typeface="Lato"/>
                <a:ea typeface="Lato"/>
                <a:cs typeface="Lato"/>
                <a:sym typeface="Lato"/>
              </a:rPr>
              <a:t>McKinney-Vento Program Team</a:t>
            </a:r>
            <a:endParaRPr sz="1400" b="1">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200">
                <a:solidFill>
                  <a:srgbClr val="002060"/>
                </a:solidFill>
                <a:latin typeface="Lato"/>
                <a:ea typeface="Lato"/>
                <a:cs typeface="Lato"/>
                <a:sym typeface="Lato"/>
              </a:rPr>
              <a:t>(Funded by Title I  and Title IX, Part A)</a:t>
            </a:r>
            <a:endParaRPr sz="12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Program Planner, also serves as the Homeless Liaison for SDPBC</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Academic Support Specialist</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Case Manager - Identification &amp; Transportation</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10 Case Managers to assist schools &amp; families</a:t>
            </a:r>
            <a:endParaRPr sz="14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1400">
              <a:solidFill>
                <a:srgbClr val="002060"/>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0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400" b="1">
                <a:solidFill>
                  <a:srgbClr val="002060"/>
                </a:solidFill>
                <a:latin typeface="Lato"/>
                <a:ea typeface="Lato"/>
                <a:cs typeface="Lato"/>
                <a:sym typeface="Lato"/>
              </a:rPr>
              <a:t>McKinney-Vento Program Team</a:t>
            </a:r>
            <a:endParaRPr sz="1400" b="1">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r>
              <a:rPr lang="en" sz="1200">
                <a:solidFill>
                  <a:srgbClr val="002060"/>
                </a:solidFill>
                <a:latin typeface="Lato"/>
                <a:ea typeface="Lato"/>
                <a:cs typeface="Lato"/>
                <a:sym typeface="Lato"/>
              </a:rPr>
              <a:t>(Funded by Title I  and Title IX, Part A)</a:t>
            </a:r>
            <a:endParaRPr sz="12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Program Planner, also serves as the Homeless Liaison for SDPBC</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Academic Support Specialist</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 Case Manager - Identification &amp; Transportation</a:t>
            </a:r>
            <a:endParaRPr sz="1400">
              <a:solidFill>
                <a:srgbClr val="002060"/>
              </a:solidFill>
              <a:latin typeface="Lato"/>
              <a:ea typeface="Lato"/>
              <a:cs typeface="Lato"/>
              <a:sym typeface="Lato"/>
            </a:endParaRPr>
          </a:p>
          <a:p>
            <a:pPr marL="457200" lvl="0" indent="-317500" algn="l" rtl="0">
              <a:lnSpc>
                <a:spcPct val="115000"/>
              </a:lnSpc>
              <a:spcBef>
                <a:spcPts val="0"/>
              </a:spcBef>
              <a:spcAft>
                <a:spcPts val="0"/>
              </a:spcAft>
              <a:buClr>
                <a:srgbClr val="002060"/>
              </a:buClr>
              <a:buSzPts val="1400"/>
              <a:buFont typeface="Lato"/>
              <a:buChar char="●"/>
            </a:pPr>
            <a:r>
              <a:rPr lang="en" sz="1400">
                <a:solidFill>
                  <a:srgbClr val="002060"/>
                </a:solidFill>
                <a:latin typeface="Lato"/>
                <a:ea typeface="Lato"/>
                <a:cs typeface="Lato"/>
                <a:sym typeface="Lato"/>
              </a:rPr>
              <a:t>10 Case Managers to assist schools &amp; families</a:t>
            </a:r>
            <a:endParaRPr sz="1400">
              <a:solidFill>
                <a:srgbClr val="002060"/>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1400">
              <a:solidFill>
                <a:srgbClr val="002060"/>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can’t miss no more than 10% of the school year to achieve a 90% attendance rate.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87" name="Google Shape;87;p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if there are any questions.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participants to complete evaluation using the link posted to school website under Annual Meeting.</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Thank participants for attending.</a:t>
            </a:r>
            <a:endParaRPr sz="1400">
              <a:latin typeface="Trebuchet MS"/>
              <a:ea typeface="Trebuchet MS"/>
              <a:cs typeface="Trebuchet MS"/>
              <a:sym typeface="Trebuchet MS"/>
            </a:endParaRPr>
          </a:p>
        </p:txBody>
      </p:sp>
      <p:sp>
        <p:nvSpPr>
          <p:cNvPr id="358" name="Google Shape;358;p3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a:latin typeface="Trebuchet MS"/>
              <a:ea typeface="Trebuchet MS"/>
              <a:cs typeface="Trebuchet MS"/>
              <a:sym typeface="Trebuchet MS"/>
            </a:endParaRPr>
          </a:p>
        </p:txBody>
      </p:sp>
      <p:sp>
        <p:nvSpPr>
          <p:cNvPr id="98" name="Google Shape;98;p4: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Calibri"/>
                <a:ea typeface="Calibri"/>
                <a:cs typeface="Calibri"/>
                <a:sym typeface="Calibri"/>
              </a:rPr>
              <a:t>Presenter dialogue – </a:t>
            </a: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sz="1400"/>
          </a:p>
        </p:txBody>
      </p:sp>
      <p:sp>
        <p:nvSpPr>
          <p:cNvPr id="108" name="Google Shape;108;p5: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Arial"/>
              <a:buNone/>
            </a:pPr>
            <a:r>
              <a:rPr lang="en" sz="1400">
                <a:solidFill>
                  <a:schemeClr val="dk1"/>
                </a:solidFill>
                <a:latin typeface="Trebuchet MS"/>
                <a:ea typeface="Trebuchet MS"/>
                <a:cs typeface="Trebuchet MS"/>
                <a:sym typeface="Trebuchet MS"/>
              </a:rPr>
              <a:t>*  Share these will be discussed further in the presentation.  </a:t>
            </a:r>
            <a:endParaRPr sz="1400">
              <a:latin typeface="Trebuchet MS"/>
              <a:ea typeface="Trebuchet MS"/>
              <a:cs typeface="Trebuchet MS"/>
              <a:sym typeface="Trebuchet MS"/>
            </a:endParaRPr>
          </a:p>
          <a:p>
            <a:pPr marL="165100" marR="0" lvl="0" indent="-165100" algn="l" rtl="0">
              <a:lnSpc>
                <a:spcPct val="100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Parents also have the right to be part of other decision-making committees like SAC and PTA (PTSO) and to request regular meetings.  We will be sharing more about parents’ rights and family engagement throughout the presentation.</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16" name="Google Shape;116;p6: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24" name="Google Shape;124;p7: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FY26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b="1" i="1" u="sng">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35" name="Google Shape;135;p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44" name="Google Shape;144;p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9"/>
        <p:cNvGrpSpPr/>
        <p:nvPr/>
      </p:nvGrpSpPr>
      <p:grpSpPr>
        <a:xfrm>
          <a:off x="0" y="0"/>
          <a:ext cx="0" cy="0"/>
          <a:chOff x="0" y="0"/>
          <a:chExt cx="0" cy="0"/>
        </a:xfrm>
      </p:grpSpPr>
      <p:sp>
        <p:nvSpPr>
          <p:cNvPr id="10" name="Google Shape;10;p35"/>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35"/>
          <p:cNvSpPr/>
          <p:nvPr/>
        </p:nvSpPr>
        <p:spPr>
          <a:xfrm>
            <a:off x="-2650" y="0"/>
            <a:ext cx="1602000" cy="5143500"/>
          </a:xfrm>
          <a:prstGeom prst="rect">
            <a:avLst/>
          </a:prstGeom>
          <a:solidFill>
            <a:srgbClr val="1B2C5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5"/>
          <p:cNvSpPr/>
          <p:nvPr/>
        </p:nvSpPr>
        <p:spPr>
          <a:xfrm>
            <a:off x="-2650" y="2247550"/>
            <a:ext cx="1602000" cy="2477700"/>
          </a:xfrm>
          <a:prstGeom prst="rect">
            <a:avLst/>
          </a:prstGeom>
          <a:solidFill>
            <a:srgbClr val="1B2C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 name="Google Shape;13;p35"/>
          <p:cNvCxnSpPr/>
          <p:nvPr/>
        </p:nvCxnSpPr>
        <p:spPr>
          <a:xfrm>
            <a:off x="1599350" y="378150"/>
            <a:ext cx="17100" cy="4387200"/>
          </a:xfrm>
          <a:prstGeom prst="straightConnector1">
            <a:avLst/>
          </a:prstGeom>
          <a:noFill/>
          <a:ln w="28575" cap="flat" cmpd="sng">
            <a:solidFill>
              <a:srgbClr val="00ACEC"/>
            </a:solidFill>
            <a:prstDash val="solid"/>
            <a:round/>
            <a:headEnd type="none" w="sm" len="sm"/>
            <a:tailEnd type="none" w="sm" len="sm"/>
          </a:ln>
        </p:spPr>
      </p:cxnSp>
      <p:pic>
        <p:nvPicPr>
          <p:cNvPr id="14" name="Google Shape;14;p35"/>
          <p:cNvPicPr preferRelativeResize="0"/>
          <p:nvPr/>
        </p:nvPicPr>
        <p:blipFill rotWithShape="1">
          <a:blip r:embed="rId2">
            <a:alphaModFix/>
          </a:blip>
          <a:srcRect/>
          <a:stretch/>
        </p:blipFill>
        <p:spPr>
          <a:xfrm>
            <a:off x="-3" y="0"/>
            <a:ext cx="9144003" cy="5143501"/>
          </a:xfrm>
          <a:prstGeom prst="rect">
            <a:avLst/>
          </a:prstGeom>
          <a:noFill/>
          <a:ln>
            <a:noFill/>
          </a:ln>
        </p:spPr>
      </p:pic>
      <p:sp>
        <p:nvSpPr>
          <p:cNvPr id="15" name="Google Shape;15;p35"/>
          <p:cNvSpPr/>
          <p:nvPr/>
        </p:nvSpPr>
        <p:spPr>
          <a:xfrm>
            <a:off x="75" y="-11475"/>
            <a:ext cx="9144000" cy="5154900"/>
          </a:xfrm>
          <a:prstGeom prst="rect">
            <a:avLst/>
          </a:prstGeom>
          <a:noFill/>
          <a:ln w="38100" cap="flat" cmpd="sng">
            <a:solidFill>
              <a:srgbClr val="1C2D5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5"/>
          <p:cNvSpPr txBox="1">
            <a:spLocks noGrp="1"/>
          </p:cNvSpPr>
          <p:nvPr>
            <p:ph type="subTitle" idx="1"/>
          </p:nvPr>
        </p:nvSpPr>
        <p:spPr>
          <a:xfrm>
            <a:off x="2971800" y="1599325"/>
            <a:ext cx="31500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200"/>
              <a:buFont typeface="Montserrat"/>
              <a:buNone/>
              <a:defRPr sz="1200">
                <a:latin typeface="Montserrat"/>
                <a:ea typeface="Montserrat"/>
                <a:cs typeface="Montserrat"/>
                <a:sym typeface="Montserrat"/>
              </a:defRPr>
            </a:lvl1pPr>
            <a:lvl2pPr lvl="1" algn="l">
              <a:lnSpc>
                <a:spcPct val="115000"/>
              </a:lnSpc>
              <a:spcBef>
                <a:spcPts val="0"/>
              </a:spcBef>
              <a:spcAft>
                <a:spcPts val="0"/>
              </a:spcAft>
              <a:buSzPts val="1200"/>
              <a:buFont typeface="Montserrat"/>
              <a:buNone/>
              <a:defRPr sz="1200">
                <a:latin typeface="Montserrat"/>
                <a:ea typeface="Montserrat"/>
                <a:cs typeface="Montserrat"/>
                <a:sym typeface="Montserrat"/>
              </a:defRPr>
            </a:lvl2pPr>
            <a:lvl3pPr lvl="2" algn="l">
              <a:lnSpc>
                <a:spcPct val="115000"/>
              </a:lnSpc>
              <a:spcBef>
                <a:spcPts val="0"/>
              </a:spcBef>
              <a:spcAft>
                <a:spcPts val="0"/>
              </a:spcAft>
              <a:buSzPts val="1200"/>
              <a:buFont typeface="Montserrat"/>
              <a:buNone/>
              <a:defRPr sz="1200">
                <a:latin typeface="Montserrat"/>
                <a:ea typeface="Montserrat"/>
                <a:cs typeface="Montserrat"/>
                <a:sym typeface="Montserrat"/>
              </a:defRPr>
            </a:lvl3pPr>
            <a:lvl4pPr lvl="3" algn="l">
              <a:lnSpc>
                <a:spcPct val="115000"/>
              </a:lnSpc>
              <a:spcBef>
                <a:spcPts val="0"/>
              </a:spcBef>
              <a:spcAft>
                <a:spcPts val="0"/>
              </a:spcAft>
              <a:buSzPts val="1200"/>
              <a:buFont typeface="Montserrat"/>
              <a:buNone/>
              <a:defRPr sz="1200">
                <a:latin typeface="Montserrat"/>
                <a:ea typeface="Montserrat"/>
                <a:cs typeface="Montserrat"/>
                <a:sym typeface="Montserrat"/>
              </a:defRPr>
            </a:lvl4pPr>
            <a:lvl5pPr lvl="4" algn="l">
              <a:lnSpc>
                <a:spcPct val="115000"/>
              </a:lnSpc>
              <a:spcBef>
                <a:spcPts val="0"/>
              </a:spcBef>
              <a:spcAft>
                <a:spcPts val="0"/>
              </a:spcAft>
              <a:buSzPts val="1200"/>
              <a:buFont typeface="Montserrat"/>
              <a:buNone/>
              <a:defRPr sz="1200">
                <a:latin typeface="Montserrat"/>
                <a:ea typeface="Montserrat"/>
                <a:cs typeface="Montserrat"/>
                <a:sym typeface="Montserrat"/>
              </a:defRPr>
            </a:lvl5pPr>
            <a:lvl6pPr lvl="5" algn="l">
              <a:lnSpc>
                <a:spcPct val="115000"/>
              </a:lnSpc>
              <a:spcBef>
                <a:spcPts val="0"/>
              </a:spcBef>
              <a:spcAft>
                <a:spcPts val="0"/>
              </a:spcAft>
              <a:buSzPts val="1200"/>
              <a:buFont typeface="Montserrat"/>
              <a:buNone/>
              <a:defRPr sz="1200">
                <a:latin typeface="Montserrat"/>
                <a:ea typeface="Montserrat"/>
                <a:cs typeface="Montserrat"/>
                <a:sym typeface="Montserrat"/>
              </a:defRPr>
            </a:lvl6pPr>
            <a:lvl7pPr lvl="6" algn="l">
              <a:lnSpc>
                <a:spcPct val="115000"/>
              </a:lnSpc>
              <a:spcBef>
                <a:spcPts val="0"/>
              </a:spcBef>
              <a:spcAft>
                <a:spcPts val="0"/>
              </a:spcAft>
              <a:buSzPts val="1200"/>
              <a:buFont typeface="Montserrat"/>
              <a:buNone/>
              <a:defRPr sz="1200">
                <a:latin typeface="Montserrat"/>
                <a:ea typeface="Montserrat"/>
                <a:cs typeface="Montserrat"/>
                <a:sym typeface="Montserrat"/>
              </a:defRPr>
            </a:lvl7pPr>
            <a:lvl8pPr lvl="7" algn="l">
              <a:lnSpc>
                <a:spcPct val="115000"/>
              </a:lnSpc>
              <a:spcBef>
                <a:spcPts val="0"/>
              </a:spcBef>
              <a:spcAft>
                <a:spcPts val="0"/>
              </a:spcAft>
              <a:buSzPts val="1200"/>
              <a:buFont typeface="Montserrat"/>
              <a:buNone/>
              <a:defRPr sz="1200">
                <a:latin typeface="Montserrat"/>
                <a:ea typeface="Montserrat"/>
                <a:cs typeface="Montserrat"/>
                <a:sym typeface="Montserrat"/>
              </a:defRPr>
            </a:lvl8pPr>
            <a:lvl9pPr lvl="8" algn="l">
              <a:lnSpc>
                <a:spcPct val="115000"/>
              </a:lnSpc>
              <a:spcBef>
                <a:spcPts val="0"/>
              </a:spcBef>
              <a:spcAft>
                <a:spcPts val="0"/>
              </a:spcAft>
              <a:buSzPts val="1200"/>
              <a:buFont typeface="Montserrat"/>
              <a:buNone/>
              <a:defRPr sz="1200">
                <a:latin typeface="Montserrat"/>
                <a:ea typeface="Montserrat"/>
                <a:cs typeface="Montserrat"/>
                <a:sym typeface="Montserrat"/>
              </a:defRPr>
            </a:lvl9pPr>
          </a:lstStyle>
          <a:p>
            <a:endParaRPr/>
          </a:p>
        </p:txBody>
      </p:sp>
      <p:sp>
        <p:nvSpPr>
          <p:cNvPr id="17" name="Google Shape;17;p35"/>
          <p:cNvSpPr txBox="1">
            <a:spLocks noGrp="1"/>
          </p:cNvSpPr>
          <p:nvPr>
            <p:ph type="body" idx="2"/>
          </p:nvPr>
        </p:nvSpPr>
        <p:spPr>
          <a:xfrm>
            <a:off x="2971800" y="1992925"/>
            <a:ext cx="4439100" cy="22359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1pPr>
            <a:lvl2pPr marL="914400" lvl="1"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2pPr>
            <a:lvl3pPr marL="1371600" lvl="2"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3pPr>
            <a:lvl4pPr marL="1828800" lvl="3"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4pPr>
            <a:lvl5pPr marL="2286000" lvl="4"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5pPr>
            <a:lvl6pPr marL="2743200" lvl="5"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6pPr>
            <a:lvl7pPr marL="3200400" lvl="6"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7pPr>
            <a:lvl8pPr marL="3657600" lvl="7"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8pPr>
            <a:lvl9pPr marL="4114800" lvl="8" indent="-304800" algn="l">
              <a:lnSpc>
                <a:spcPct val="115000"/>
              </a:lnSpc>
              <a:spcBef>
                <a:spcPts val="0"/>
              </a:spcBef>
              <a:spcAft>
                <a:spcPts val="0"/>
              </a:spcAft>
              <a:buSzPts val="1200"/>
              <a:buFont typeface="Montserrat"/>
              <a:buChar char="■"/>
              <a:defRPr sz="1200">
                <a:latin typeface="Montserrat"/>
                <a:ea typeface="Montserrat"/>
                <a:cs typeface="Montserrat"/>
                <a:sym typeface="Montserrat"/>
              </a:defRPr>
            </a:lvl9pPr>
          </a:lstStyle>
          <a:p>
            <a:endParaRPr/>
          </a:p>
        </p:txBody>
      </p:sp>
      <p:sp>
        <p:nvSpPr>
          <p:cNvPr id="18" name="Google Shape;18;p35"/>
          <p:cNvSpPr txBox="1">
            <a:spLocks noGrp="1"/>
          </p:cNvSpPr>
          <p:nvPr>
            <p:ph type="title"/>
          </p:nvPr>
        </p:nvSpPr>
        <p:spPr>
          <a:xfrm>
            <a:off x="2685500" y="1029725"/>
            <a:ext cx="4692000" cy="45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1pPr>
            <a:lvl2pPr lvl="1"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l">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cxnSp>
        <p:nvCxnSpPr>
          <p:cNvPr id="19" name="Google Shape;19;p35"/>
          <p:cNvCxnSpPr/>
          <p:nvPr/>
        </p:nvCxnSpPr>
        <p:spPr>
          <a:xfrm>
            <a:off x="2677000" y="1482125"/>
            <a:ext cx="5116200" cy="0"/>
          </a:xfrm>
          <a:prstGeom prst="straightConnector1">
            <a:avLst/>
          </a:prstGeom>
          <a:noFill/>
          <a:ln w="38100" cap="flat" cmpd="sng">
            <a:solidFill>
              <a:schemeClr val="dk2"/>
            </a:solidFill>
            <a:prstDash val="solid"/>
            <a:round/>
            <a:headEnd type="none" w="sm" len="sm"/>
            <a:tailEnd type="none" w="sm" len="sm"/>
          </a:ln>
        </p:spPr>
      </p:cxnSp>
      <p:sp>
        <p:nvSpPr>
          <p:cNvPr id="20" name="Google Shape;20;p35"/>
          <p:cNvSpPr txBox="1">
            <a:spLocks noGrp="1"/>
          </p:cNvSpPr>
          <p:nvPr>
            <p:ph type="title" idx="3"/>
          </p:nvPr>
        </p:nvSpPr>
        <p:spPr>
          <a:xfrm>
            <a:off x="100475" y="1029725"/>
            <a:ext cx="1398300" cy="1214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2pPr>
            <a:lvl3pPr lvl="2"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3pPr>
            <a:lvl4pPr lvl="3"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4pPr>
            <a:lvl5pPr lvl="4"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5pPr>
            <a:lvl6pPr lvl="5"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6pPr>
            <a:lvl7pPr lvl="6"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7pPr>
            <a:lvl8pPr lvl="7"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8pPr>
            <a:lvl9pPr lvl="8" algn="l">
              <a:lnSpc>
                <a:spcPct val="100000"/>
              </a:lnSpc>
              <a:spcBef>
                <a:spcPts val="0"/>
              </a:spcBef>
              <a:spcAft>
                <a:spcPts val="0"/>
              </a:spcAft>
              <a:buClr>
                <a:schemeClr val="lt1"/>
              </a:buClr>
              <a:buSzPts val="1600"/>
              <a:buFont typeface="Montserrat Black"/>
              <a:buNone/>
              <a:defRPr sz="1600">
                <a:solidFill>
                  <a:schemeClr val="lt1"/>
                </a:solidFill>
                <a:latin typeface="Montserrat Black"/>
                <a:ea typeface="Montserrat Black"/>
                <a:cs typeface="Montserrat Black"/>
                <a:sym typeface="Montserrat Black"/>
              </a:defRPr>
            </a:lvl9pPr>
          </a:lstStyle>
          <a:p>
            <a:endParaRPr/>
          </a:p>
        </p:txBody>
      </p:sp>
      <p:sp>
        <p:nvSpPr>
          <p:cNvPr id="21" name="Google Shape;21;p35"/>
          <p:cNvSpPr txBox="1">
            <a:spLocks noGrp="1"/>
          </p:cNvSpPr>
          <p:nvPr>
            <p:ph type="body" idx="4"/>
          </p:nvPr>
        </p:nvSpPr>
        <p:spPr>
          <a:xfrm>
            <a:off x="100525" y="2009675"/>
            <a:ext cx="1398300" cy="24777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1pPr>
            <a:lvl2pPr marL="914400" lvl="1"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2pPr>
            <a:lvl3pPr marL="1371600" lvl="2"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3pPr>
            <a:lvl4pPr marL="1828800" lvl="3"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4pPr>
            <a:lvl5pPr marL="2286000" lvl="4"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5pPr>
            <a:lvl6pPr marL="2743200" lvl="5"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6pPr>
            <a:lvl7pPr marL="3200400" lvl="6"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7pPr>
            <a:lvl8pPr marL="3657600" lvl="7"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8pPr>
            <a:lvl9pPr marL="4114800" lvl="8" indent="-304800" algn="l">
              <a:lnSpc>
                <a:spcPct val="115000"/>
              </a:lnSpc>
              <a:spcBef>
                <a:spcPts val="0"/>
              </a:spcBef>
              <a:spcAft>
                <a:spcPts val="0"/>
              </a:spcAft>
              <a:buClr>
                <a:schemeClr val="lt1"/>
              </a:buClr>
              <a:buSzPts val="1200"/>
              <a:buFont typeface="Montserrat SemiBold"/>
              <a:buChar char="■"/>
              <a:defRPr sz="1200">
                <a:solidFill>
                  <a:schemeClr val="lt1"/>
                </a:solidFill>
                <a:latin typeface="Montserrat SemiBold"/>
                <a:ea typeface="Montserrat SemiBold"/>
                <a:cs typeface="Montserrat SemiBold"/>
                <a:sym typeface="Montserrat SemiBold"/>
              </a:defRPr>
            </a:lvl9pPr>
          </a:lstStyle>
          <a:p>
            <a:endParaRPr/>
          </a:p>
        </p:txBody>
      </p:sp>
    </p:spTree>
  </p:cSld>
  <p:clrMapOvr>
    <a:masterClrMapping/>
  </p:clrMapOvr>
  <p:extLst>
    <p:ext uri="{DCECCB84-F9BA-43D5-87BE-67443E8EF086}">
      <p15:sldGuideLst xmlns:p15="http://schemas.microsoft.com/office/powerpoint/2012/main">
        <p15:guide id="1" pos="6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6" name="Google Shape;5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9" name="Google Shape;5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3" name="Google Shape;63;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22"/>
        <p:cNvGrpSpPr/>
        <p:nvPr/>
      </p:nvGrpSpPr>
      <p:grpSpPr>
        <a:xfrm>
          <a:off x="0" y="0"/>
          <a:ext cx="0" cy="0"/>
          <a:chOff x="0" y="0"/>
          <a:chExt cx="0" cy="0"/>
        </a:xfrm>
      </p:grpSpPr>
      <p:pic>
        <p:nvPicPr>
          <p:cNvPr id="23" name="Google Shape;23;p36"/>
          <p:cNvPicPr preferRelativeResize="0"/>
          <p:nvPr/>
        </p:nvPicPr>
        <p:blipFill rotWithShape="1">
          <a:blip r:embed="rId2">
            <a:alphaModFix/>
          </a:blip>
          <a:srcRect/>
          <a:stretch/>
        </p:blipFill>
        <p:spPr>
          <a:xfrm>
            <a:off x="0" y="0"/>
            <a:ext cx="9144000" cy="5143505"/>
          </a:xfrm>
          <a:prstGeom prst="rect">
            <a:avLst/>
          </a:prstGeom>
          <a:noFill/>
          <a:ln>
            <a:noFill/>
          </a:ln>
        </p:spPr>
      </p:pic>
      <p:sp>
        <p:nvSpPr>
          <p:cNvPr id="24" name="Google Shape;24;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 name="Google Shape;27;p3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1" name="Google Shape;3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 name="Google Shape;3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7" name="Google Shape;4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4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0" name="Google Shape;5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Jorge.Echegaray@palmbeachschools.org"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go.boarddocs.com/fl/palmbeach/Board.nsf/goto?open&amp;id=CGWLMH56FCF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2.palmbeachschools.org/formssearch/pdf/2479.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www.palmbeachschools.org/studentsparents/mckinney-vento-program-mvp-homelessn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palmbeachschools.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www.palmbeachschools.org/studentsparents/mckinney-vento-program-mvp-homelessness" TargetMode="External"/><Relationship Id="rId4" Type="http://schemas.openxmlformats.org/officeDocument/2006/relationships/hyperlink" Target="mailto:MVPhomeless@palmbeachschools.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 sz="1000"/>
              <a:t>1</a:t>
            </a:fld>
            <a:endParaRPr sz="1000"/>
          </a:p>
        </p:txBody>
      </p:sp>
      <p:sp>
        <p:nvSpPr>
          <p:cNvPr id="72" name="Google Shape;72;p1"/>
          <p:cNvSpPr txBox="1">
            <a:spLocks noGrp="1"/>
          </p:cNvSpPr>
          <p:nvPr>
            <p:ph type="body" idx="2"/>
          </p:nvPr>
        </p:nvSpPr>
        <p:spPr>
          <a:xfrm>
            <a:off x="2618150" y="2262625"/>
            <a:ext cx="5585100" cy="17376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600"/>
              </a:spcBef>
              <a:spcAft>
                <a:spcPts val="0"/>
              </a:spcAft>
              <a:buClr>
                <a:schemeClr val="dk1"/>
              </a:buClr>
              <a:buSzPts val="2400"/>
              <a:buFont typeface="Arial"/>
              <a:buNone/>
            </a:pPr>
            <a:r>
              <a:rPr lang="en" sz="2400" b="1" i="1">
                <a:solidFill>
                  <a:schemeClr val="dk1"/>
                </a:solidFill>
                <a:latin typeface="Trebuchet MS"/>
                <a:ea typeface="Trebuchet MS"/>
                <a:cs typeface="Trebuchet MS"/>
                <a:sym typeface="Trebuchet MS"/>
              </a:rPr>
              <a:t>A Collaborative Presentation</a:t>
            </a:r>
            <a:endParaRPr sz="2400" b="1" i="1">
              <a:solidFill>
                <a:schemeClr val="dk1"/>
              </a:solidFill>
              <a:latin typeface="Trebuchet MS"/>
              <a:ea typeface="Trebuchet MS"/>
              <a:cs typeface="Trebuchet MS"/>
              <a:sym typeface="Trebuchet MS"/>
            </a:endParaRPr>
          </a:p>
          <a:p>
            <a:pPr marL="0" lvl="0" indent="0" algn="ctr" rtl="0">
              <a:lnSpc>
                <a:spcPct val="115000"/>
              </a:lnSpc>
              <a:spcBef>
                <a:spcPts val="600"/>
              </a:spcBef>
              <a:spcAft>
                <a:spcPts val="0"/>
              </a:spcAft>
              <a:buClr>
                <a:schemeClr val="dk1"/>
              </a:buClr>
              <a:buSzPts val="2400"/>
              <a:buFont typeface="Arial"/>
              <a:buNone/>
            </a:pPr>
            <a:r>
              <a:rPr lang="en" sz="2400" b="1" i="1">
                <a:solidFill>
                  <a:schemeClr val="dk1"/>
                </a:solidFill>
                <a:latin typeface="Trebuchet MS"/>
                <a:ea typeface="Trebuchet MS"/>
                <a:cs typeface="Trebuchet MS"/>
                <a:sym typeface="Trebuchet MS"/>
              </a:rPr>
              <a:t>Department of Federal and State Programs and Title I Schools</a:t>
            </a:r>
            <a:endParaRPr/>
          </a:p>
        </p:txBody>
      </p:sp>
      <p:sp>
        <p:nvSpPr>
          <p:cNvPr id="73" name="Google Shape;73;p1"/>
          <p:cNvSpPr txBox="1">
            <a:spLocks noGrp="1"/>
          </p:cNvSpPr>
          <p:nvPr>
            <p:ph type="title"/>
          </p:nvPr>
        </p:nvSpPr>
        <p:spPr>
          <a:xfrm>
            <a:off x="2033100" y="723100"/>
            <a:ext cx="6246300" cy="78105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00000"/>
              <a:buFont typeface="Arial"/>
              <a:buNone/>
            </a:pPr>
            <a:br>
              <a:rPr lang="en" sz="5000" b="1" dirty="0">
                <a:solidFill>
                  <a:srgbClr val="0B5394"/>
                </a:solidFill>
                <a:latin typeface="Trebuchet MS"/>
                <a:ea typeface="Trebuchet MS"/>
                <a:cs typeface="Trebuchet MS"/>
                <a:sym typeface="Trebuchet MS"/>
              </a:rPr>
            </a:br>
            <a:r>
              <a:rPr lang="en" sz="5000" b="1" dirty="0">
                <a:solidFill>
                  <a:srgbClr val="0B5394"/>
                </a:solidFill>
                <a:latin typeface="Trebuchet MS"/>
                <a:ea typeface="Trebuchet MS"/>
                <a:cs typeface="Trebuchet MS"/>
                <a:sym typeface="Trebuchet MS"/>
              </a:rPr>
              <a:t>Title I Annual Meeting</a:t>
            </a:r>
            <a:endParaRPr dirty="0"/>
          </a:p>
        </p:txBody>
      </p:sp>
      <p:pic>
        <p:nvPicPr>
          <p:cNvPr id="3" name="Picture 2">
            <a:extLst>
              <a:ext uri="{FF2B5EF4-FFF2-40B4-BE49-F238E27FC236}">
                <a16:creationId xmlns:a16="http://schemas.microsoft.com/office/drawing/2014/main" id="{B8926F6A-83A8-7BE3-9D80-7F2C616B492C}"/>
              </a:ext>
            </a:extLst>
          </p:cNvPr>
          <p:cNvPicPr>
            <a:picLocks noChangeAspect="1"/>
          </p:cNvPicPr>
          <p:nvPr/>
        </p:nvPicPr>
        <p:blipFill>
          <a:blip r:embed="rId3"/>
          <a:stretch>
            <a:fillRect/>
          </a:stretch>
        </p:blipFill>
        <p:spPr>
          <a:xfrm>
            <a:off x="2618150" y="533675"/>
            <a:ext cx="4963749" cy="781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10</a:t>
            </a:fld>
            <a:endParaRPr sz="1000"/>
          </a:p>
        </p:txBody>
      </p:sp>
      <p:sp>
        <p:nvSpPr>
          <p:cNvPr id="174" name="Google Shape;174;p12"/>
          <p:cNvSpPr txBox="1">
            <a:spLocks noGrp="1"/>
          </p:cNvSpPr>
          <p:nvPr>
            <p:ph type="body" idx="2"/>
          </p:nvPr>
        </p:nvSpPr>
        <p:spPr>
          <a:xfrm>
            <a:off x="1944700" y="1547825"/>
            <a:ext cx="6810300" cy="297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 sz="1800">
                <a:latin typeface="Trebuchet MS"/>
                <a:ea typeface="Trebuchet MS"/>
                <a:cs typeface="Trebuchet MS"/>
                <a:sym typeface="Trebuchet MS"/>
              </a:rPr>
              <a:t>Research shows that when parents and family members are involved, students are more likely to:</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earn better grades  </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do better on tests</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attend school</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adapt to change</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have better social skills</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be promoted to the next grade</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graduate</a:t>
            </a:r>
            <a:endParaRPr sz="1800">
              <a:latin typeface="Trebuchet MS"/>
              <a:ea typeface="Trebuchet MS"/>
              <a:cs typeface="Trebuchet MS"/>
              <a:sym typeface="Trebuchet MS"/>
            </a:endParaRPr>
          </a:p>
          <a:p>
            <a:pPr marL="1084262" lvl="1" indent="-393700" algn="l" rtl="0">
              <a:lnSpc>
                <a:spcPct val="100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continue their education after high school</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sp>
        <p:nvSpPr>
          <p:cNvPr id="175" name="Google Shape;175;p12"/>
          <p:cNvSpPr txBox="1">
            <a:spLocks noGrp="1"/>
          </p:cNvSpPr>
          <p:nvPr>
            <p:ph type="title"/>
          </p:nvPr>
        </p:nvSpPr>
        <p:spPr>
          <a:xfrm>
            <a:off x="2500325" y="877325"/>
            <a:ext cx="57228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 &amp; Family Engagement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11</a:t>
            </a:fld>
            <a:endParaRPr sz="1000"/>
          </a:p>
        </p:txBody>
      </p:sp>
      <p:sp>
        <p:nvSpPr>
          <p:cNvPr id="182" name="Google Shape;182;p13"/>
          <p:cNvSpPr txBox="1">
            <a:spLocks noGrp="1"/>
          </p:cNvSpPr>
          <p:nvPr>
            <p:ph type="body" idx="2"/>
          </p:nvPr>
        </p:nvSpPr>
        <p:spPr>
          <a:xfrm>
            <a:off x="2119325" y="1698625"/>
            <a:ext cx="6564300" cy="25302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Referred to as PFEP</a:t>
            </a:r>
            <a:endParaRPr sz="1800">
              <a:latin typeface="Trebuchet MS"/>
              <a:ea typeface="Trebuchet MS"/>
              <a:cs typeface="Trebuchet MS"/>
              <a:sym typeface="Trebuchet MS"/>
            </a:endParaRPr>
          </a:p>
          <a:p>
            <a:pPr marL="342900" lvl="0" indent="-292100" algn="l" rtl="0">
              <a:lnSpc>
                <a:spcPct val="100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Describes how we involve families in students’ education</a:t>
            </a:r>
            <a:endParaRPr sz="1800">
              <a:latin typeface="Trebuchet MS"/>
              <a:ea typeface="Trebuchet MS"/>
              <a:cs typeface="Trebuchet MS"/>
              <a:sym typeface="Trebuchet MS"/>
            </a:endParaRPr>
          </a:p>
          <a:p>
            <a:pPr marL="342900" lvl="0" indent="-292100" algn="l" rtl="0">
              <a:lnSpc>
                <a:spcPct val="100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Written with the input of our school’s families and staff during the Stakeholder Input Meeting</a:t>
            </a:r>
            <a:endParaRPr sz="1800">
              <a:latin typeface="Trebuchet MS"/>
              <a:ea typeface="Trebuchet MS"/>
              <a:cs typeface="Trebuchet MS"/>
              <a:sym typeface="Trebuchet MS"/>
            </a:endParaRPr>
          </a:p>
          <a:p>
            <a:pPr marL="342900" lvl="0" indent="-292100" algn="l" rtl="0">
              <a:lnSpc>
                <a:spcPct val="100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Shared during SAC to review and revise as needed</a:t>
            </a:r>
            <a:endParaRPr sz="1800">
              <a:latin typeface="Trebuchet MS"/>
              <a:ea typeface="Trebuchet MS"/>
              <a:cs typeface="Trebuchet MS"/>
              <a:sym typeface="Trebuchet MS"/>
            </a:endParaRPr>
          </a:p>
          <a:p>
            <a:pPr marL="342900" lvl="0" indent="-292100" algn="l" rtl="0">
              <a:lnSpc>
                <a:spcPct val="100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PFEP Summaries sent home for all families</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sz="1800">
              <a:latin typeface="Trebuchet MS"/>
              <a:ea typeface="Trebuchet MS"/>
              <a:cs typeface="Trebuchet MS"/>
              <a:sym typeface="Trebuchet MS"/>
            </a:endParaRPr>
          </a:p>
        </p:txBody>
      </p:sp>
      <p:sp>
        <p:nvSpPr>
          <p:cNvPr id="183" name="Google Shape;183;p13"/>
          <p:cNvSpPr txBox="1">
            <a:spLocks noGrp="1"/>
          </p:cNvSpPr>
          <p:nvPr>
            <p:ph type="title"/>
          </p:nvPr>
        </p:nvSpPr>
        <p:spPr>
          <a:xfrm>
            <a:off x="2332050" y="877325"/>
            <a:ext cx="58101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12</a:t>
            </a:fld>
            <a:endParaRPr sz="1000"/>
          </a:p>
        </p:txBody>
      </p:sp>
      <p:sp>
        <p:nvSpPr>
          <p:cNvPr id="192" name="Google Shape;192;p14"/>
          <p:cNvSpPr txBox="1">
            <a:spLocks noGrp="1"/>
          </p:cNvSpPr>
          <p:nvPr>
            <p:ph type="title"/>
          </p:nvPr>
        </p:nvSpPr>
        <p:spPr>
          <a:xfrm>
            <a:off x="2301875" y="828100"/>
            <a:ext cx="59055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pic>
        <p:nvPicPr>
          <p:cNvPr id="5" name="Picture 4">
            <a:extLst>
              <a:ext uri="{FF2B5EF4-FFF2-40B4-BE49-F238E27FC236}">
                <a16:creationId xmlns:a16="http://schemas.microsoft.com/office/drawing/2014/main" id="{20F019AE-49FA-3708-C721-CA48A42802BB}"/>
              </a:ext>
            </a:extLst>
          </p:cNvPr>
          <p:cNvPicPr>
            <a:picLocks noChangeAspect="1"/>
          </p:cNvPicPr>
          <p:nvPr/>
        </p:nvPicPr>
        <p:blipFill>
          <a:blip r:embed="rId3"/>
          <a:stretch>
            <a:fillRect/>
          </a:stretch>
        </p:blipFill>
        <p:spPr>
          <a:xfrm>
            <a:off x="2228523" y="1599499"/>
            <a:ext cx="5978852" cy="2554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13</a:t>
            </a:fld>
            <a:endParaRPr sz="1000"/>
          </a:p>
        </p:txBody>
      </p:sp>
      <p:pic>
        <p:nvPicPr>
          <p:cNvPr id="199" name="Google Shape;199;p15"/>
          <p:cNvPicPr preferRelativeResize="0"/>
          <p:nvPr/>
        </p:nvPicPr>
        <p:blipFill rotWithShape="1">
          <a:blip r:embed="rId3">
            <a:alphaModFix/>
          </a:blip>
          <a:srcRect/>
          <a:stretch/>
        </p:blipFill>
        <p:spPr>
          <a:xfrm>
            <a:off x="181500" y="1992925"/>
            <a:ext cx="2374375" cy="1303775"/>
          </a:xfrm>
          <a:prstGeom prst="rect">
            <a:avLst/>
          </a:prstGeom>
          <a:noFill/>
          <a:ln>
            <a:noFill/>
          </a:ln>
        </p:spPr>
      </p:pic>
      <p:sp>
        <p:nvSpPr>
          <p:cNvPr id="201" name="Google Shape;201;p15"/>
          <p:cNvSpPr txBox="1">
            <a:spLocks noGrp="1"/>
          </p:cNvSpPr>
          <p:nvPr>
            <p:ph type="body" idx="2"/>
          </p:nvPr>
        </p:nvSpPr>
        <p:spPr>
          <a:xfrm>
            <a:off x="2789250" y="1577876"/>
            <a:ext cx="5754900" cy="223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 sz="1800" dirty="0">
                <a:latin typeface="Trebuchet MS"/>
                <a:ea typeface="Trebuchet MS"/>
                <a:cs typeface="Trebuchet MS"/>
                <a:sym typeface="Trebuchet MS"/>
              </a:rPr>
              <a:t>In alignment with the Parent and Family Engagement Plan, we would like to invite you to attend our upcoming trainings:  </a:t>
            </a:r>
            <a:endParaRPr sz="1800" dirty="0">
              <a:latin typeface="Trebuchet MS"/>
              <a:ea typeface="Trebuchet MS"/>
              <a:cs typeface="Trebuchet MS"/>
              <a:sym typeface="Trebuchet MS"/>
            </a:endParaRPr>
          </a:p>
          <a:p>
            <a:pPr marL="342900" lvl="0" indent="-292100">
              <a:buClr>
                <a:schemeClr val="dk1"/>
              </a:buClr>
              <a:buSzPts val="1800"/>
              <a:buFont typeface="Trebuchet MS"/>
              <a:buChar char="●"/>
            </a:pPr>
            <a:r>
              <a:rPr lang="en-US" dirty="0"/>
              <a:t>Understanding Graduation Requirements for SY26 10/28</a:t>
            </a:r>
            <a:r>
              <a:rPr lang="en" sz="1800" dirty="0">
                <a:latin typeface="Trebuchet MS"/>
                <a:ea typeface="Trebuchet MS"/>
                <a:cs typeface="Trebuchet MS"/>
                <a:sym typeface="Trebuchet MS"/>
              </a:rPr>
              <a:t> #1</a:t>
            </a:r>
            <a:endParaRPr sz="1800" dirty="0">
              <a:latin typeface="Trebuchet MS"/>
              <a:ea typeface="Trebuchet MS"/>
              <a:cs typeface="Trebuchet MS"/>
              <a:sym typeface="Trebuchet MS"/>
            </a:endParaRPr>
          </a:p>
          <a:p>
            <a:pPr marL="342900" lvl="0" indent="-292100">
              <a:spcBef>
                <a:spcPts val="520"/>
              </a:spcBef>
              <a:buClr>
                <a:schemeClr val="dk1"/>
              </a:buClr>
              <a:buSzPts val="1800"/>
              <a:buFont typeface="Trebuchet MS"/>
              <a:buChar char="●"/>
            </a:pPr>
            <a:r>
              <a:rPr lang="en-US" dirty="0"/>
              <a:t>Family Portal and Testing Training TBD</a:t>
            </a:r>
            <a:r>
              <a:rPr lang="en" sz="1800" dirty="0">
                <a:latin typeface="Trebuchet MS"/>
                <a:ea typeface="Trebuchet MS"/>
                <a:cs typeface="Trebuchet MS"/>
                <a:sym typeface="Trebuchet MS"/>
              </a:rPr>
              <a:t> #2</a:t>
            </a:r>
            <a:endParaRPr sz="1800" dirty="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2400"/>
              <a:buFont typeface="Arial"/>
              <a:buNone/>
            </a:pPr>
            <a:endParaRPr sz="2200" dirty="0">
              <a:latin typeface="Trebuchet MS"/>
              <a:ea typeface="Trebuchet MS"/>
              <a:cs typeface="Trebuchet MS"/>
              <a:sym typeface="Trebuchet MS"/>
            </a:endParaRPr>
          </a:p>
        </p:txBody>
      </p:sp>
      <p:sp>
        <p:nvSpPr>
          <p:cNvPr id="202" name="Google Shape;202;p15"/>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a:t>
            </a:r>
            <a:r>
              <a:rPr lang="en" sz="3000" b="1">
                <a:solidFill>
                  <a:srgbClr val="00B0F0"/>
                </a:solidFill>
                <a:latin typeface="Trebuchet MS"/>
                <a:ea typeface="Trebuchet MS"/>
                <a:cs typeface="Trebuchet MS"/>
                <a:sym typeface="Trebuchet MS"/>
              </a:rPr>
              <a:t> </a:t>
            </a:r>
            <a:r>
              <a:rPr lang="en" sz="3000" b="1">
                <a:latin typeface="Trebuchet MS"/>
                <a:ea typeface="Trebuchet MS"/>
                <a:cs typeface="Trebuchet MS"/>
                <a:sym typeface="Trebuchet MS"/>
              </a:rPr>
              <a:t>Trainings</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14</a:t>
            </a:fld>
            <a:endParaRPr sz="1000"/>
          </a:p>
        </p:txBody>
      </p:sp>
      <p:pic>
        <p:nvPicPr>
          <p:cNvPr id="209" name="Google Shape;209;p16" descr="&lt;strong&gt;handshake&lt;/strong&gt; - Shaping Youth"/>
          <p:cNvPicPr preferRelativeResize="0"/>
          <p:nvPr/>
        </p:nvPicPr>
        <p:blipFill rotWithShape="1">
          <a:blip r:embed="rId3">
            <a:alphaModFix/>
          </a:blip>
          <a:srcRect/>
          <a:stretch/>
        </p:blipFill>
        <p:spPr>
          <a:xfrm>
            <a:off x="266350" y="2235238"/>
            <a:ext cx="2358575" cy="1435025"/>
          </a:xfrm>
          <a:prstGeom prst="rect">
            <a:avLst/>
          </a:prstGeom>
          <a:noFill/>
          <a:ln>
            <a:noFill/>
          </a:ln>
        </p:spPr>
      </p:pic>
      <p:sp>
        <p:nvSpPr>
          <p:cNvPr id="210" name="Google Shape;210;p16"/>
          <p:cNvSpPr txBox="1">
            <a:spLocks noGrp="1"/>
          </p:cNvSpPr>
          <p:nvPr>
            <p:ph type="body" idx="2"/>
          </p:nvPr>
        </p:nvSpPr>
        <p:spPr>
          <a:xfrm>
            <a:off x="2971800" y="1854250"/>
            <a:ext cx="5592900" cy="2374500"/>
          </a:xfrm>
          <a:prstGeom prst="rect">
            <a:avLst/>
          </a:prstGeom>
          <a:noFill/>
          <a:ln>
            <a:noFill/>
          </a:ln>
        </p:spPr>
        <p:txBody>
          <a:bodyPr spcFirstLastPara="1" wrap="square" lIns="91425" tIns="91425" rIns="91425" bIns="91425" anchor="t" anchorCtr="0">
            <a:noAutofit/>
          </a:bodyPr>
          <a:lstStyle/>
          <a:p>
            <a:pPr marL="342900" lvl="0" indent="-29210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Each Title I school must have a School-Parent Compact that is written by parents, family members and school personnel.</a:t>
            </a:r>
            <a:endParaRPr sz="1800">
              <a:latin typeface="Trebuchet MS"/>
              <a:ea typeface="Trebuchet MS"/>
              <a:cs typeface="Trebuchet MS"/>
              <a:sym typeface="Trebuchet MS"/>
            </a:endParaRPr>
          </a:p>
          <a:p>
            <a:pPr marL="342900" lvl="0" indent="-276225" algn="l" rtl="0">
              <a:lnSpc>
                <a:spcPct val="95000"/>
              </a:lnSpc>
              <a:spcBef>
                <a:spcPts val="210"/>
              </a:spcBef>
              <a:spcAft>
                <a:spcPts val="0"/>
              </a:spcAft>
              <a:buClr>
                <a:schemeClr val="dk1"/>
              </a:buClr>
              <a:buSzPts val="770"/>
              <a:buFont typeface="Arial"/>
              <a:buNone/>
            </a:pPr>
            <a:endParaRPr sz="1800">
              <a:latin typeface="Trebuchet MS"/>
              <a:ea typeface="Trebuchet MS"/>
              <a:cs typeface="Trebuchet MS"/>
              <a:sym typeface="Trebuchet MS"/>
            </a:endParaRPr>
          </a:p>
          <a:p>
            <a:pPr marL="342900" lvl="0" indent="-292100" algn="l" rtl="0">
              <a:lnSpc>
                <a:spcPct val="100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The School-Parent Compact sets out the responsibilities of the students, parents, family members, and school staff in striving to raise student achievement.</a:t>
            </a:r>
            <a:endParaRPr sz="1800">
              <a:latin typeface="Trebuchet MS"/>
              <a:ea typeface="Trebuchet MS"/>
              <a:cs typeface="Trebuchet MS"/>
              <a:sym typeface="Trebuchet MS"/>
            </a:endParaRPr>
          </a:p>
          <a:p>
            <a:pPr marL="0" lvl="0" indent="0" algn="l" rtl="0">
              <a:lnSpc>
                <a:spcPct val="95000"/>
              </a:lnSpc>
              <a:spcBef>
                <a:spcPts val="0"/>
              </a:spcBef>
              <a:spcAft>
                <a:spcPts val="0"/>
              </a:spcAft>
              <a:buSzPts val="770"/>
              <a:buNone/>
            </a:pPr>
            <a:endParaRPr sz="839"/>
          </a:p>
        </p:txBody>
      </p:sp>
      <p:sp>
        <p:nvSpPr>
          <p:cNvPr id="211" name="Google Shape;211;p16"/>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School-Parent Compact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15</a:t>
            </a:fld>
            <a:endParaRPr sz="1000"/>
          </a:p>
        </p:txBody>
      </p:sp>
      <p:sp>
        <p:nvSpPr>
          <p:cNvPr id="219" name="Google Shape;219;p17"/>
          <p:cNvSpPr txBox="1">
            <a:spLocks noGrp="1"/>
          </p:cNvSpPr>
          <p:nvPr>
            <p:ph type="body" idx="2"/>
          </p:nvPr>
        </p:nvSpPr>
        <p:spPr>
          <a:xfrm>
            <a:off x="2801950" y="1738650"/>
            <a:ext cx="5251500" cy="2235900"/>
          </a:xfrm>
          <a:prstGeom prst="rect">
            <a:avLst/>
          </a:prstGeom>
          <a:noFill/>
          <a:ln>
            <a:noFill/>
          </a:ln>
        </p:spPr>
        <p:txBody>
          <a:bodyPr spcFirstLastPara="1" wrap="square" lIns="91425" tIns="91425" rIns="91425" bIns="91425" anchor="t" anchorCtr="0">
            <a:normAutofit/>
          </a:bodyPr>
          <a:lstStyle/>
          <a:p>
            <a:pPr marL="342900" lvl="0" indent="-279400" algn="l" rtl="0">
              <a:lnSpc>
                <a:spcPct val="115000"/>
              </a:lnSpc>
              <a:spcBef>
                <a:spcPts val="0"/>
              </a:spcBef>
              <a:spcAft>
                <a:spcPts val="0"/>
              </a:spcAft>
              <a:buClr>
                <a:schemeClr val="dk1"/>
              </a:buClr>
              <a:buSzPts val="1800"/>
              <a:buFont typeface="Trebuchet MS"/>
              <a:buChar char="●"/>
            </a:pPr>
            <a:r>
              <a:rPr lang="en" sz="1800" dirty="0">
                <a:latin typeface="Trebuchet MS"/>
                <a:ea typeface="Trebuchet MS"/>
                <a:cs typeface="Trebuchet MS"/>
                <a:sym typeface="Trebuchet MS"/>
              </a:rPr>
              <a:t>Review of FY26 School-Parent Compact</a:t>
            </a:r>
            <a:endParaRPr sz="1800" dirty="0">
              <a:latin typeface="Trebuchet MS"/>
              <a:ea typeface="Trebuchet MS"/>
              <a:cs typeface="Trebuchet MS"/>
              <a:sym typeface="Trebuchet MS"/>
            </a:endParaRPr>
          </a:p>
          <a:p>
            <a:pPr marL="342900" lvl="0" indent="-279400" algn="l" rtl="0">
              <a:lnSpc>
                <a:spcPct val="115000"/>
              </a:lnSpc>
              <a:spcBef>
                <a:spcPts val="560"/>
              </a:spcBef>
              <a:spcAft>
                <a:spcPts val="0"/>
              </a:spcAft>
              <a:buClr>
                <a:schemeClr val="dk1"/>
              </a:buClr>
              <a:buSzPts val="1800"/>
              <a:buFont typeface="Trebuchet MS"/>
              <a:buChar char="●"/>
            </a:pPr>
            <a:r>
              <a:rPr lang="en" sz="1800" dirty="0">
                <a:latin typeface="Trebuchet MS"/>
                <a:ea typeface="Trebuchet MS"/>
                <a:cs typeface="Trebuchet MS"/>
                <a:sym typeface="Trebuchet MS"/>
              </a:rPr>
              <a:t>Suggestions for next year’s Compact</a:t>
            </a:r>
            <a:endParaRPr sz="1800" dirty="0">
              <a:latin typeface="Trebuchet MS"/>
              <a:ea typeface="Trebuchet MS"/>
              <a:cs typeface="Trebuchet MS"/>
              <a:sym typeface="Trebuchet MS"/>
            </a:endParaRPr>
          </a:p>
          <a:p>
            <a:pPr marL="342900" lvl="0" indent="-279400" algn="l" rtl="0">
              <a:lnSpc>
                <a:spcPct val="115000"/>
              </a:lnSpc>
              <a:spcBef>
                <a:spcPts val="560"/>
              </a:spcBef>
              <a:spcAft>
                <a:spcPts val="0"/>
              </a:spcAft>
              <a:buClr>
                <a:schemeClr val="dk1"/>
              </a:buClr>
              <a:buSzPts val="1800"/>
              <a:buFont typeface="Trebuchet MS"/>
              <a:buChar char="●"/>
            </a:pPr>
            <a:r>
              <a:rPr lang="en" sz="1800" dirty="0">
                <a:latin typeface="Trebuchet MS"/>
                <a:ea typeface="Trebuchet MS"/>
                <a:cs typeface="Trebuchet MS"/>
                <a:sym typeface="Trebuchet MS"/>
              </a:rPr>
              <a:t>Questions </a:t>
            </a:r>
            <a:endParaRPr sz="1800" dirty="0">
              <a:latin typeface="Trebuchet MS"/>
              <a:ea typeface="Trebuchet MS"/>
              <a:cs typeface="Trebuchet MS"/>
              <a:sym typeface="Trebuchet MS"/>
            </a:endParaRPr>
          </a:p>
        </p:txBody>
      </p:sp>
      <p:sp>
        <p:nvSpPr>
          <p:cNvPr id="220" name="Google Shape;220;p17"/>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16</a:t>
            </a:fld>
            <a:endParaRPr sz="1000"/>
          </a:p>
        </p:txBody>
      </p:sp>
      <p:pic>
        <p:nvPicPr>
          <p:cNvPr id="227" name="Google Shape;227;p18"/>
          <p:cNvPicPr preferRelativeResize="0"/>
          <p:nvPr/>
        </p:nvPicPr>
        <p:blipFill rotWithShape="1">
          <a:blip r:embed="rId3">
            <a:alphaModFix/>
          </a:blip>
          <a:srcRect/>
          <a:stretch/>
        </p:blipFill>
        <p:spPr>
          <a:xfrm>
            <a:off x="254650" y="2469125"/>
            <a:ext cx="2039300" cy="1238975"/>
          </a:xfrm>
          <a:prstGeom prst="rect">
            <a:avLst/>
          </a:prstGeom>
          <a:noFill/>
          <a:ln>
            <a:noFill/>
          </a:ln>
        </p:spPr>
      </p:pic>
      <p:sp>
        <p:nvSpPr>
          <p:cNvPr id="228" name="Google Shape;228;p18"/>
          <p:cNvSpPr txBox="1">
            <a:spLocks noGrp="1"/>
          </p:cNvSpPr>
          <p:nvPr>
            <p:ph type="body" idx="2"/>
          </p:nvPr>
        </p:nvSpPr>
        <p:spPr>
          <a:xfrm>
            <a:off x="2428900" y="1861150"/>
            <a:ext cx="5942400" cy="223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1800">
                <a:latin typeface="Trebuchet MS"/>
                <a:ea typeface="Trebuchet MS"/>
                <a:cs typeface="Trebuchet MS"/>
                <a:sym typeface="Trebuchet MS"/>
              </a:rPr>
              <a:t>Families have the right to ask: </a:t>
            </a:r>
            <a:endParaRPr sz="1800">
              <a:latin typeface="Trebuchet MS"/>
              <a:ea typeface="Trebuchet MS"/>
              <a:cs typeface="Trebuchet MS"/>
              <a:sym typeface="Trebuchet MS"/>
            </a:endParaRPr>
          </a:p>
          <a:p>
            <a:pPr marL="742950" lvl="1" indent="-234950" algn="l" rtl="0">
              <a:lnSpc>
                <a:spcPct val="115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about the professional qualifications of their child’s teachers; and</a:t>
            </a:r>
            <a:endParaRPr sz="1800">
              <a:latin typeface="Trebuchet MS"/>
              <a:ea typeface="Trebuchet MS"/>
              <a:cs typeface="Trebuchet MS"/>
              <a:sym typeface="Trebuchet MS"/>
            </a:endParaRPr>
          </a:p>
          <a:p>
            <a:pPr marL="742950" lvl="1" indent="-234950" algn="l" rtl="0">
              <a:lnSpc>
                <a:spcPct val="115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if non-teacher personnel are providing instruction to their child and, if so, their professional qualifications.</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sp>
        <p:nvSpPr>
          <p:cNvPr id="229" name="Google Shape;229;p18"/>
          <p:cNvSpPr txBox="1">
            <a:spLocks noGrp="1"/>
          </p:cNvSpPr>
          <p:nvPr>
            <p:ph type="title"/>
          </p:nvPr>
        </p:nvSpPr>
        <p:spPr>
          <a:xfrm>
            <a:off x="28379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Parents’ Right to Know</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17</a:t>
            </a:fld>
            <a:endParaRPr sz="1000"/>
          </a:p>
        </p:txBody>
      </p:sp>
      <p:pic>
        <p:nvPicPr>
          <p:cNvPr id="236" name="Google Shape;236;p19"/>
          <p:cNvPicPr preferRelativeResize="0"/>
          <p:nvPr/>
        </p:nvPicPr>
        <p:blipFill rotWithShape="1">
          <a:blip r:embed="rId3">
            <a:alphaModFix/>
          </a:blip>
          <a:srcRect/>
          <a:stretch/>
        </p:blipFill>
        <p:spPr>
          <a:xfrm>
            <a:off x="403550" y="2483400"/>
            <a:ext cx="1891925" cy="1205600"/>
          </a:xfrm>
          <a:prstGeom prst="rect">
            <a:avLst/>
          </a:prstGeom>
          <a:noFill/>
          <a:ln>
            <a:noFill/>
          </a:ln>
        </p:spPr>
      </p:pic>
      <p:sp>
        <p:nvSpPr>
          <p:cNvPr id="237" name="Google Shape;237;p19"/>
          <p:cNvSpPr txBox="1">
            <a:spLocks noGrp="1"/>
          </p:cNvSpPr>
          <p:nvPr>
            <p:ph type="body" idx="2"/>
          </p:nvPr>
        </p:nvSpPr>
        <p:spPr>
          <a:xfrm>
            <a:off x="2413000" y="1781175"/>
            <a:ext cx="6096000" cy="2371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2600"/>
              <a:buFont typeface="Arial"/>
              <a:buNone/>
            </a:pPr>
            <a:r>
              <a:rPr lang="en" sz="1800">
                <a:latin typeface="Trebuchet MS"/>
                <a:ea typeface="Trebuchet MS"/>
                <a:cs typeface="Trebuchet MS"/>
                <a:sym typeface="Trebuchet MS"/>
              </a:rPr>
              <a:t>Families must be informed:</a:t>
            </a:r>
            <a:endParaRPr sz="1800">
              <a:latin typeface="Trebuchet MS"/>
              <a:ea typeface="Trebuchet MS"/>
              <a:cs typeface="Trebuchet MS"/>
              <a:sym typeface="Trebuchet MS"/>
            </a:endParaRPr>
          </a:p>
          <a:p>
            <a:pPr marL="742950" lvl="1" indent="-23495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if their child is taught for four or more weeks by a teacher who does not meet the certification requirements for the grade level or subject being taught; and</a:t>
            </a:r>
            <a:endParaRPr sz="1800">
              <a:latin typeface="Trebuchet MS"/>
              <a:ea typeface="Trebuchet MS"/>
              <a:cs typeface="Trebuchet MS"/>
              <a:sym typeface="Trebuchet MS"/>
            </a:endParaRPr>
          </a:p>
          <a:p>
            <a:pPr marL="742950" lvl="0" indent="0" algn="l" rtl="0">
              <a:lnSpc>
                <a:spcPct val="100000"/>
              </a:lnSpc>
              <a:spcBef>
                <a:spcPts val="0"/>
              </a:spcBef>
              <a:spcAft>
                <a:spcPts val="0"/>
              </a:spcAft>
              <a:buClr>
                <a:schemeClr val="dk1"/>
              </a:buClr>
              <a:buSzPts val="2400"/>
              <a:buFont typeface="Arial"/>
              <a:buNone/>
            </a:pPr>
            <a:endParaRPr sz="1800">
              <a:latin typeface="Trebuchet MS"/>
              <a:ea typeface="Trebuchet MS"/>
              <a:cs typeface="Trebuchet MS"/>
              <a:sym typeface="Trebuchet MS"/>
            </a:endParaRPr>
          </a:p>
          <a:p>
            <a:pPr marL="742950" lvl="1" indent="-234950" algn="l" rtl="0">
              <a:lnSpc>
                <a:spcPct val="100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how their child performed on state tests like                                       FAST (PM1, PM2, PM3), EOCs, and SSA.</a:t>
            </a:r>
            <a:endParaRPr sz="1800">
              <a:solidFill>
                <a:srgbClr val="FF0000"/>
              </a:solidFill>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sp>
        <p:nvSpPr>
          <p:cNvPr id="238" name="Google Shape;238;p19"/>
          <p:cNvSpPr txBox="1">
            <a:spLocks noGrp="1"/>
          </p:cNvSpPr>
          <p:nvPr>
            <p:ph type="title"/>
          </p:nvPr>
        </p:nvSpPr>
        <p:spPr>
          <a:xfrm>
            <a:off x="27617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 sz="1000"/>
              <a:t>18</a:t>
            </a:fld>
            <a:endParaRPr sz="1000"/>
          </a:p>
        </p:txBody>
      </p:sp>
      <p:pic>
        <p:nvPicPr>
          <p:cNvPr id="244" name="Google Shape;244;p20"/>
          <p:cNvPicPr preferRelativeResize="0"/>
          <p:nvPr/>
        </p:nvPicPr>
        <p:blipFill rotWithShape="1">
          <a:blip r:embed="rId3">
            <a:alphaModFix/>
          </a:blip>
          <a:srcRect t="14688" b="23409"/>
          <a:stretch/>
        </p:blipFill>
        <p:spPr>
          <a:xfrm>
            <a:off x="4933925" y="3106025"/>
            <a:ext cx="3492524" cy="149772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2374675" y="3106024"/>
            <a:ext cx="1786475" cy="1497725"/>
          </a:xfrm>
          <a:prstGeom prst="rect">
            <a:avLst/>
          </a:prstGeom>
          <a:noFill/>
          <a:ln>
            <a:noFill/>
          </a:ln>
        </p:spPr>
      </p:pic>
      <p:sp>
        <p:nvSpPr>
          <p:cNvPr id="246" name="Google Shape;246;p20"/>
          <p:cNvSpPr txBox="1">
            <a:spLocks noGrp="1"/>
          </p:cNvSpPr>
          <p:nvPr>
            <p:ph type="body" idx="2"/>
          </p:nvPr>
        </p:nvSpPr>
        <p:spPr>
          <a:xfrm>
            <a:off x="1855375" y="1596200"/>
            <a:ext cx="7092600" cy="2135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200"/>
              <a:buNone/>
            </a:pPr>
            <a:r>
              <a:rPr lang="en" sz="1800">
                <a:latin typeface="Trebuchet MS"/>
                <a:ea typeface="Trebuchet MS"/>
                <a:cs typeface="Trebuchet MS"/>
                <a:sym typeface="Trebuchet MS"/>
              </a:rPr>
              <a:t>The </a:t>
            </a:r>
            <a:r>
              <a:rPr lang="en" sz="1800" b="1">
                <a:latin typeface="Trebuchet MS"/>
                <a:ea typeface="Trebuchet MS"/>
                <a:cs typeface="Trebuchet MS"/>
                <a:sym typeface="Trebuchet MS"/>
              </a:rPr>
              <a:t>GOAL</a:t>
            </a:r>
            <a:r>
              <a:rPr lang="en" sz="1800">
                <a:latin typeface="Trebuchet MS"/>
                <a:ea typeface="Trebuchet MS"/>
                <a:cs typeface="Trebuchet MS"/>
                <a:sym typeface="Trebuchet MS"/>
              </a:rPr>
              <a:t> of the MEP is to assist all migrant students in meeting challenging academic standards and achieving graduation from high school (or a GED program) with an education that prepares them for responsible citizenship, further learning, and productive employment.</a:t>
            </a:r>
            <a:endParaRPr/>
          </a:p>
        </p:txBody>
      </p:sp>
      <p:sp>
        <p:nvSpPr>
          <p:cNvPr id="247" name="Google Shape;247;p20"/>
          <p:cNvSpPr txBox="1">
            <a:spLocks noGrp="1"/>
          </p:cNvSpPr>
          <p:nvPr>
            <p:ph type="title"/>
          </p:nvPr>
        </p:nvSpPr>
        <p:spPr>
          <a:xfrm>
            <a:off x="2413000" y="877325"/>
            <a:ext cx="56991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 sz="3000" b="1">
                <a:latin typeface="Trebuchet MS"/>
                <a:ea typeface="Trebuchet MS"/>
                <a:cs typeface="Trebuchet MS"/>
                <a:sym typeface="Trebuchet MS"/>
              </a:rPr>
              <a:t>Migrant Education Program (MEP)</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74074"/>
              <a:buNone/>
            </a:pPr>
            <a:endParaRPr sz="3000" b="1">
              <a:solidFill>
                <a:srgbClr val="000000"/>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1"/>
          <p:cNvSpPr txBox="1">
            <a:spLocks noGrp="1"/>
          </p:cNvSpPr>
          <p:nvPr>
            <p:ph type="body" idx="4294967295"/>
          </p:nvPr>
        </p:nvSpPr>
        <p:spPr>
          <a:xfrm>
            <a:off x="5278450" y="1809750"/>
            <a:ext cx="3721800" cy="274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 sz="1650">
                <a:latin typeface="Trebuchet MS"/>
                <a:ea typeface="Trebuchet MS"/>
                <a:cs typeface="Trebuchet MS"/>
                <a:sym typeface="Trebuchet MS"/>
              </a:rPr>
              <a:t>To improve educational opportunities of migrant students by helping them:</a:t>
            </a:r>
            <a:endParaRPr sz="1650">
              <a:latin typeface="Trebuchet MS"/>
              <a:ea typeface="Trebuchet MS"/>
              <a:cs typeface="Trebuchet MS"/>
              <a:sym typeface="Trebuchet MS"/>
            </a:endParaRPr>
          </a:p>
          <a:p>
            <a:pPr marL="742950" lvl="1" indent="-250825" algn="l" rtl="0">
              <a:lnSpc>
                <a:spcPct val="100000"/>
              </a:lnSpc>
              <a:spcBef>
                <a:spcPts val="0"/>
              </a:spcBef>
              <a:spcAft>
                <a:spcPts val="0"/>
              </a:spcAft>
              <a:buClr>
                <a:schemeClr val="dk1"/>
              </a:buClr>
              <a:buSzPts val="1650"/>
              <a:buFont typeface="Trebuchet MS"/>
              <a:buChar char="•"/>
            </a:pPr>
            <a:r>
              <a:rPr lang="en" sz="1650">
                <a:latin typeface="Trebuchet MS"/>
                <a:ea typeface="Trebuchet MS"/>
                <a:cs typeface="Trebuchet MS"/>
                <a:sym typeface="Trebuchet MS"/>
              </a:rPr>
              <a:t>Supplemental academic/social services to students and their families</a:t>
            </a:r>
            <a:endParaRPr sz="1650">
              <a:latin typeface="Trebuchet MS"/>
              <a:ea typeface="Trebuchet MS"/>
              <a:cs typeface="Trebuchet MS"/>
              <a:sym typeface="Trebuchet MS"/>
            </a:endParaRPr>
          </a:p>
          <a:p>
            <a:pPr marL="742950" lvl="1" indent="-250825" algn="l" rtl="0">
              <a:lnSpc>
                <a:spcPct val="100000"/>
              </a:lnSpc>
              <a:spcBef>
                <a:spcPts val="0"/>
              </a:spcBef>
              <a:spcAft>
                <a:spcPts val="0"/>
              </a:spcAft>
              <a:buClr>
                <a:schemeClr val="dk1"/>
              </a:buClr>
              <a:buSzPts val="1650"/>
              <a:buFont typeface="Trebuchet MS"/>
              <a:buChar char="•"/>
            </a:pPr>
            <a:r>
              <a:rPr lang="en" sz="1650">
                <a:latin typeface="Trebuchet MS"/>
                <a:ea typeface="Trebuchet MS"/>
                <a:cs typeface="Trebuchet MS"/>
                <a:sym typeface="Trebuchet MS"/>
              </a:rPr>
              <a:t>Transition to new school(s) </a:t>
            </a:r>
            <a:endParaRPr sz="1650">
              <a:latin typeface="Trebuchet MS"/>
              <a:ea typeface="Trebuchet MS"/>
              <a:cs typeface="Trebuchet MS"/>
              <a:sym typeface="Trebuchet MS"/>
            </a:endParaRPr>
          </a:p>
          <a:p>
            <a:pPr marL="742950" lvl="1" indent="-250825" algn="l" rtl="0">
              <a:lnSpc>
                <a:spcPct val="100000"/>
              </a:lnSpc>
              <a:spcBef>
                <a:spcPts val="0"/>
              </a:spcBef>
              <a:spcAft>
                <a:spcPts val="0"/>
              </a:spcAft>
              <a:buClr>
                <a:schemeClr val="dk1"/>
              </a:buClr>
              <a:buSzPts val="1650"/>
              <a:buFont typeface="Trebuchet MS"/>
              <a:buChar char="•"/>
            </a:pPr>
            <a:r>
              <a:rPr lang="en" sz="1650">
                <a:latin typeface="Trebuchet MS"/>
                <a:ea typeface="Trebuchet MS"/>
                <a:cs typeface="Trebuchet MS"/>
                <a:sym typeface="Trebuchet MS"/>
              </a:rPr>
              <a:t>meet the challenging state/district academic content</a:t>
            </a:r>
            <a:endParaRPr sz="1650">
              <a:latin typeface="Trebuchet MS"/>
              <a:ea typeface="Trebuchet MS"/>
              <a:cs typeface="Trebuchet MS"/>
              <a:sym typeface="Trebuchet MS"/>
            </a:endParaRPr>
          </a:p>
          <a:p>
            <a:pPr marL="742950" lvl="1" indent="-250825" algn="l" rtl="0">
              <a:lnSpc>
                <a:spcPct val="100000"/>
              </a:lnSpc>
              <a:spcBef>
                <a:spcPts val="0"/>
              </a:spcBef>
              <a:spcAft>
                <a:spcPts val="0"/>
              </a:spcAft>
              <a:buClr>
                <a:schemeClr val="dk1"/>
              </a:buClr>
              <a:buSzPts val="1650"/>
              <a:buFont typeface="Trebuchet MS"/>
              <a:buChar char="•"/>
            </a:pPr>
            <a:r>
              <a:rPr lang="en" sz="1650">
                <a:latin typeface="Trebuchet MS"/>
                <a:ea typeface="Trebuchet MS"/>
                <a:cs typeface="Trebuchet MS"/>
                <a:sym typeface="Trebuchet MS"/>
              </a:rPr>
              <a:t>graduate from high school</a:t>
            </a:r>
            <a:endParaRPr sz="1650">
              <a:latin typeface="Trebuchet MS"/>
              <a:ea typeface="Trebuchet MS"/>
              <a:cs typeface="Trebuchet MS"/>
              <a:sym typeface="Trebuchet MS"/>
            </a:endParaRPr>
          </a:p>
        </p:txBody>
      </p:sp>
      <p:sp>
        <p:nvSpPr>
          <p:cNvPr id="254" name="Google Shape;254;p21"/>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19</a:t>
            </a:fld>
            <a:endParaRPr sz="1000"/>
          </a:p>
        </p:txBody>
      </p:sp>
      <p:pic>
        <p:nvPicPr>
          <p:cNvPr id="255" name="Google Shape;255;p21"/>
          <p:cNvPicPr preferRelativeResize="0"/>
          <p:nvPr/>
        </p:nvPicPr>
        <p:blipFill rotWithShape="1">
          <a:blip r:embed="rId3">
            <a:alphaModFix/>
          </a:blip>
          <a:srcRect/>
          <a:stretch/>
        </p:blipFill>
        <p:spPr>
          <a:xfrm>
            <a:off x="7931834" y="633927"/>
            <a:ext cx="759656" cy="703861"/>
          </a:xfrm>
          <a:prstGeom prst="rect">
            <a:avLst/>
          </a:prstGeom>
          <a:noFill/>
          <a:ln>
            <a:noFill/>
          </a:ln>
        </p:spPr>
      </p:pic>
      <p:sp>
        <p:nvSpPr>
          <p:cNvPr id="256" name="Google Shape;256;p21"/>
          <p:cNvSpPr txBox="1">
            <a:spLocks noGrp="1"/>
          </p:cNvSpPr>
          <p:nvPr>
            <p:ph type="body" idx="2"/>
          </p:nvPr>
        </p:nvSpPr>
        <p:spPr>
          <a:xfrm>
            <a:off x="1678025" y="1809750"/>
            <a:ext cx="3402000" cy="24747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Clr>
                <a:schemeClr val="dk1"/>
              </a:buClr>
              <a:buSzPct val="117073"/>
              <a:buFont typeface="Arial"/>
              <a:buNone/>
            </a:pPr>
            <a:r>
              <a:rPr lang="en" sz="2050">
                <a:latin typeface="Trebuchet MS"/>
                <a:ea typeface="Trebuchet MS"/>
                <a:cs typeface="Trebuchet MS"/>
                <a:sym typeface="Trebuchet MS"/>
              </a:rPr>
              <a:t>Ensure the needs of migrant students are met to help them overcome:</a:t>
            </a:r>
            <a:endParaRPr sz="2050">
              <a:latin typeface="Trebuchet MS"/>
              <a:ea typeface="Trebuchet MS"/>
              <a:cs typeface="Trebuchet MS"/>
              <a:sym typeface="Trebuchet MS"/>
            </a:endParaRPr>
          </a:p>
          <a:p>
            <a:pPr marL="742950" lvl="1" indent="-256729" algn="l" rtl="0">
              <a:lnSpc>
                <a:spcPct val="100000"/>
              </a:lnSpc>
              <a:spcBef>
                <a:spcPts val="0"/>
              </a:spcBef>
              <a:spcAft>
                <a:spcPts val="0"/>
              </a:spcAft>
              <a:buClr>
                <a:schemeClr val="dk1"/>
              </a:buClr>
              <a:buSzPct val="100000"/>
              <a:buFont typeface="Trebuchet MS"/>
              <a:buChar char="•"/>
            </a:pPr>
            <a:r>
              <a:rPr lang="en" sz="2050">
                <a:latin typeface="Trebuchet MS"/>
                <a:ea typeface="Trebuchet MS"/>
                <a:cs typeface="Trebuchet MS"/>
                <a:sym typeface="Trebuchet MS"/>
              </a:rPr>
              <a:t>interruption in schooling</a:t>
            </a:r>
            <a:endParaRPr sz="2050">
              <a:latin typeface="Trebuchet MS"/>
              <a:ea typeface="Trebuchet MS"/>
              <a:cs typeface="Trebuchet MS"/>
              <a:sym typeface="Trebuchet MS"/>
            </a:endParaRPr>
          </a:p>
          <a:p>
            <a:pPr marL="742950" lvl="1" indent="-256729" algn="l" rtl="0">
              <a:lnSpc>
                <a:spcPct val="100000"/>
              </a:lnSpc>
              <a:spcBef>
                <a:spcPts val="0"/>
              </a:spcBef>
              <a:spcAft>
                <a:spcPts val="0"/>
              </a:spcAft>
              <a:buClr>
                <a:schemeClr val="dk1"/>
              </a:buClr>
              <a:buSzPct val="100000"/>
              <a:buFont typeface="Trebuchet MS"/>
              <a:buChar char="•"/>
            </a:pPr>
            <a:r>
              <a:rPr lang="en" sz="2050">
                <a:latin typeface="Trebuchet MS"/>
                <a:ea typeface="Trebuchet MS"/>
                <a:cs typeface="Trebuchet MS"/>
                <a:sym typeface="Trebuchet MS"/>
              </a:rPr>
              <a:t>cultural and language barriers </a:t>
            </a:r>
            <a:endParaRPr sz="2050">
              <a:latin typeface="Trebuchet MS"/>
              <a:ea typeface="Trebuchet MS"/>
              <a:cs typeface="Trebuchet MS"/>
              <a:sym typeface="Trebuchet MS"/>
            </a:endParaRPr>
          </a:p>
          <a:p>
            <a:pPr marL="742950" lvl="1" indent="-256729" algn="l" rtl="0">
              <a:lnSpc>
                <a:spcPct val="100000"/>
              </a:lnSpc>
              <a:spcBef>
                <a:spcPts val="0"/>
              </a:spcBef>
              <a:spcAft>
                <a:spcPts val="0"/>
              </a:spcAft>
              <a:buClr>
                <a:schemeClr val="dk1"/>
              </a:buClr>
              <a:buSzPct val="100000"/>
              <a:buFont typeface="Trebuchet MS"/>
              <a:buChar char="•"/>
            </a:pPr>
            <a:r>
              <a:rPr lang="en" sz="2050">
                <a:latin typeface="Trebuchet MS"/>
                <a:ea typeface="Trebuchet MS"/>
                <a:cs typeface="Trebuchet MS"/>
                <a:sym typeface="Trebuchet MS"/>
              </a:rPr>
              <a:t>social isolation </a:t>
            </a:r>
            <a:endParaRPr sz="2050">
              <a:latin typeface="Trebuchet MS"/>
              <a:ea typeface="Trebuchet MS"/>
              <a:cs typeface="Trebuchet MS"/>
              <a:sym typeface="Trebuchet MS"/>
            </a:endParaRPr>
          </a:p>
          <a:p>
            <a:pPr marL="742950" lvl="1" indent="-256729" algn="l" rtl="0">
              <a:lnSpc>
                <a:spcPct val="100000"/>
              </a:lnSpc>
              <a:spcBef>
                <a:spcPts val="0"/>
              </a:spcBef>
              <a:spcAft>
                <a:spcPts val="0"/>
              </a:spcAft>
              <a:buClr>
                <a:schemeClr val="dk1"/>
              </a:buClr>
              <a:buSzPct val="100000"/>
              <a:buFont typeface="Trebuchet MS"/>
              <a:buChar char="•"/>
            </a:pPr>
            <a:r>
              <a:rPr lang="en" sz="2050">
                <a:latin typeface="Trebuchet MS"/>
                <a:ea typeface="Trebuchet MS"/>
                <a:cs typeface="Trebuchet MS"/>
                <a:sym typeface="Trebuchet MS"/>
              </a:rPr>
              <a:t>lack to health resources</a:t>
            </a:r>
            <a:endParaRPr sz="2050">
              <a:latin typeface="Trebuchet MS"/>
              <a:ea typeface="Trebuchet MS"/>
              <a:cs typeface="Trebuchet MS"/>
              <a:sym typeface="Trebuchet MS"/>
            </a:endParaRPr>
          </a:p>
          <a:p>
            <a:pPr marL="742950" lvl="1" indent="-256729" algn="l" rtl="0">
              <a:lnSpc>
                <a:spcPct val="100000"/>
              </a:lnSpc>
              <a:spcBef>
                <a:spcPts val="0"/>
              </a:spcBef>
              <a:spcAft>
                <a:spcPts val="0"/>
              </a:spcAft>
              <a:buClr>
                <a:schemeClr val="dk1"/>
              </a:buClr>
              <a:buSzPct val="100000"/>
              <a:buFont typeface="Trebuchet MS"/>
              <a:buChar char="•"/>
            </a:pPr>
            <a:r>
              <a:rPr lang="en" sz="2050">
                <a:latin typeface="Trebuchet MS"/>
                <a:ea typeface="Trebuchet MS"/>
                <a:cs typeface="Trebuchet MS"/>
                <a:sym typeface="Trebuchet MS"/>
              </a:rPr>
              <a:t>transition to college or work after high school</a:t>
            </a:r>
            <a:endParaRPr/>
          </a:p>
        </p:txBody>
      </p:sp>
      <p:sp>
        <p:nvSpPr>
          <p:cNvPr id="257" name="Google Shape;257;p21"/>
          <p:cNvSpPr txBox="1">
            <a:spLocks noGrp="1"/>
          </p:cNvSpPr>
          <p:nvPr>
            <p:ph type="title"/>
          </p:nvPr>
        </p:nvSpPr>
        <p:spPr>
          <a:xfrm>
            <a:off x="29141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Calibri"/>
              <a:buNone/>
            </a:pPr>
            <a:r>
              <a:rPr lang="en" sz="3000" b="1">
                <a:latin typeface="Trebuchet MS"/>
                <a:ea typeface="Trebuchet MS"/>
                <a:cs typeface="Trebuchet MS"/>
                <a:sym typeface="Trebuchet MS"/>
              </a:rPr>
              <a:t>Migrant Education Program</a:t>
            </a:r>
            <a:endParaRPr sz="3000">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2" descr="Elementary Computer.png"/>
          <p:cNvPicPr preferRelativeResize="0"/>
          <p:nvPr/>
        </p:nvPicPr>
        <p:blipFill rotWithShape="1">
          <a:blip r:embed="rId3">
            <a:alphaModFix/>
          </a:blip>
          <a:srcRect/>
          <a:stretch/>
        </p:blipFill>
        <p:spPr>
          <a:xfrm>
            <a:off x="-186475" y="1291800"/>
            <a:ext cx="3221025" cy="2057275"/>
          </a:xfrm>
          <a:prstGeom prst="rect">
            <a:avLst/>
          </a:prstGeom>
          <a:noFill/>
          <a:ln>
            <a:noFill/>
          </a:ln>
        </p:spPr>
      </p:pic>
      <p:pic>
        <p:nvPicPr>
          <p:cNvPr id="80" name="Google Shape;80;p2" descr="Elementary Teacher.png"/>
          <p:cNvPicPr preferRelativeResize="0"/>
          <p:nvPr/>
        </p:nvPicPr>
        <p:blipFill rotWithShape="1">
          <a:blip r:embed="rId4">
            <a:alphaModFix/>
          </a:blip>
          <a:srcRect/>
          <a:stretch/>
        </p:blipFill>
        <p:spPr>
          <a:xfrm>
            <a:off x="233100" y="2864000"/>
            <a:ext cx="3030050" cy="2057250"/>
          </a:xfrm>
          <a:prstGeom prst="rect">
            <a:avLst/>
          </a:prstGeom>
          <a:noFill/>
          <a:ln>
            <a:noFill/>
          </a:ln>
        </p:spPr>
      </p:pic>
      <p:sp>
        <p:nvSpPr>
          <p:cNvPr id="81" name="Google Shape;81;p2"/>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 sz="1000"/>
              <a:t>2</a:t>
            </a:fld>
            <a:endParaRPr sz="1000"/>
          </a:p>
        </p:txBody>
      </p:sp>
      <p:sp>
        <p:nvSpPr>
          <p:cNvPr id="82" name="Google Shape;82;p2"/>
          <p:cNvSpPr txBox="1">
            <a:spLocks noGrp="1"/>
          </p:cNvSpPr>
          <p:nvPr>
            <p:ph type="body" idx="2"/>
          </p:nvPr>
        </p:nvSpPr>
        <p:spPr>
          <a:xfrm>
            <a:off x="3051000" y="1617925"/>
            <a:ext cx="6093000" cy="2930400"/>
          </a:xfrm>
          <a:prstGeom prst="rect">
            <a:avLst/>
          </a:prstGeom>
          <a:noFill/>
          <a:ln>
            <a:noFill/>
          </a:ln>
        </p:spPr>
        <p:txBody>
          <a:bodyPr spcFirstLastPara="1" wrap="square" lIns="91425" tIns="91425" rIns="91425" bIns="91425" anchor="t" anchorCtr="0">
            <a:noAutofit/>
          </a:bodyPr>
          <a:lstStyle/>
          <a:p>
            <a:pPr marL="342900" lvl="0" indent="-304482" algn="l" rtl="0">
              <a:lnSpc>
                <a:spcPct val="115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The Every Student Succeeds Act (a federal law) requires Title I schools to hold an Annual Meeting to explain and discuss the school’s Title I programs, parents’ rights, and other school requirements.</a:t>
            </a:r>
            <a:endParaRPr sz="18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Font typeface="Arial"/>
              <a:buNone/>
            </a:pPr>
            <a:endParaRPr sz="1800">
              <a:latin typeface="Trebuchet MS"/>
              <a:ea typeface="Trebuchet MS"/>
              <a:cs typeface="Trebuchet MS"/>
              <a:sym typeface="Trebuchet MS"/>
            </a:endParaRPr>
          </a:p>
          <a:p>
            <a:pPr marL="342900" lvl="0" indent="-304482" algn="l" rtl="0">
              <a:lnSpc>
                <a:spcPct val="115000"/>
              </a:lnSpc>
              <a:spcBef>
                <a:spcPts val="481"/>
              </a:spcBef>
              <a:spcAft>
                <a:spcPts val="0"/>
              </a:spcAft>
              <a:buClr>
                <a:schemeClr val="dk1"/>
              </a:buClr>
              <a:buSzPts val="1800"/>
              <a:buFont typeface="Trebuchet MS"/>
              <a:buChar char="●"/>
            </a:pPr>
            <a:r>
              <a:rPr lang="en" sz="1800">
                <a:latin typeface="Trebuchet MS"/>
                <a:ea typeface="Trebuchet MS"/>
                <a:cs typeface="Trebuchet MS"/>
                <a:sym typeface="Trebuchet MS"/>
              </a:rPr>
              <a:t>Families are encouraged to ask questions and make suggestions to help improve the school’s Title I program.  </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sp>
        <p:nvSpPr>
          <p:cNvPr id="83" name="Google Shape;83;p2"/>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Purpose of Meeting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 sz="1000"/>
              <a:t>20</a:t>
            </a:fld>
            <a:endParaRPr sz="1000"/>
          </a:p>
        </p:txBody>
      </p:sp>
      <p:pic>
        <p:nvPicPr>
          <p:cNvPr id="263" name="Google Shape;263;p22"/>
          <p:cNvPicPr preferRelativeResize="0"/>
          <p:nvPr/>
        </p:nvPicPr>
        <p:blipFill rotWithShape="1">
          <a:blip r:embed="rId3">
            <a:alphaModFix/>
          </a:blip>
          <a:srcRect/>
          <a:stretch/>
        </p:blipFill>
        <p:spPr>
          <a:xfrm>
            <a:off x="252875" y="2124825"/>
            <a:ext cx="1487025" cy="1818525"/>
          </a:xfrm>
          <a:prstGeom prst="rect">
            <a:avLst/>
          </a:prstGeom>
          <a:noFill/>
          <a:ln>
            <a:noFill/>
          </a:ln>
        </p:spPr>
      </p:pic>
      <p:pic>
        <p:nvPicPr>
          <p:cNvPr id="264" name="Google Shape;264;p22"/>
          <p:cNvPicPr preferRelativeResize="0"/>
          <p:nvPr/>
        </p:nvPicPr>
        <p:blipFill rotWithShape="1">
          <a:blip r:embed="rId4">
            <a:alphaModFix/>
          </a:blip>
          <a:srcRect/>
          <a:stretch/>
        </p:blipFill>
        <p:spPr>
          <a:xfrm>
            <a:off x="6954916" y="3162191"/>
            <a:ext cx="2002968" cy="1402950"/>
          </a:xfrm>
          <a:prstGeom prst="rect">
            <a:avLst/>
          </a:prstGeom>
          <a:noFill/>
          <a:ln>
            <a:noFill/>
          </a:ln>
        </p:spPr>
      </p:pic>
      <p:sp>
        <p:nvSpPr>
          <p:cNvPr id="265" name="Google Shape;265;p22"/>
          <p:cNvSpPr txBox="1">
            <a:spLocks noGrp="1"/>
          </p:cNvSpPr>
          <p:nvPr>
            <p:ph type="body" idx="2"/>
          </p:nvPr>
        </p:nvSpPr>
        <p:spPr>
          <a:xfrm>
            <a:off x="2008200" y="1579575"/>
            <a:ext cx="6500700" cy="2268300"/>
          </a:xfrm>
          <a:prstGeom prst="rect">
            <a:avLst/>
          </a:prstGeom>
          <a:noFill/>
          <a:ln>
            <a:noFill/>
          </a:ln>
        </p:spPr>
        <p:txBody>
          <a:bodyPr spcFirstLastPara="1" wrap="square" lIns="91425" tIns="91425" rIns="91425" bIns="91425" anchor="t" anchorCtr="0">
            <a:noAutofit/>
          </a:bodyPr>
          <a:lstStyle/>
          <a:p>
            <a:pPr marL="292100" lvl="0" indent="-279400" algn="l" rtl="0">
              <a:lnSpc>
                <a:spcPct val="115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Interviews are done in person by a training MEP Recruiter using Federal &amp; State eligibility requirements</a:t>
            </a:r>
            <a:endParaRPr sz="1800">
              <a:latin typeface="Trebuchet MS"/>
              <a:ea typeface="Trebuchet MS"/>
              <a:cs typeface="Trebuchet MS"/>
              <a:sym typeface="Trebuchet MS"/>
            </a:endParaRPr>
          </a:p>
          <a:p>
            <a:pPr marL="292100" lvl="0" indent="-279400" algn="l" rtl="0">
              <a:lnSpc>
                <a:spcPct val="115000"/>
              </a:lnSpc>
              <a:spcBef>
                <a:spcPts val="0"/>
              </a:spcBef>
              <a:spcAft>
                <a:spcPts val="0"/>
              </a:spcAft>
              <a:buClr>
                <a:schemeClr val="dk2"/>
              </a:buClr>
              <a:buSzPts val="1800"/>
              <a:buFont typeface="Trebuchet MS"/>
              <a:buChar char="●"/>
            </a:pPr>
            <a:r>
              <a:rPr lang="en" sz="1800">
                <a:latin typeface="Trebuchet MS"/>
                <a:ea typeface="Trebuchet MS"/>
                <a:cs typeface="Trebuchet MS"/>
                <a:sym typeface="Trebuchet MS"/>
              </a:rPr>
              <a:t>Program Contact Information: </a:t>
            </a:r>
            <a:endParaRPr sz="1800">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800"/>
              <a:buFont typeface="Arial"/>
              <a:buNone/>
            </a:pPr>
            <a:r>
              <a:rPr lang="en" sz="1800">
                <a:latin typeface="Trebuchet MS"/>
                <a:ea typeface="Trebuchet MS"/>
                <a:cs typeface="Trebuchet MS"/>
                <a:sym typeface="Trebuchet MS"/>
              </a:rPr>
              <a:t>Jorge Echegaray </a:t>
            </a:r>
            <a:endParaRPr sz="1800">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800"/>
              <a:buFont typeface="Arial"/>
              <a:buNone/>
            </a:pPr>
            <a:r>
              <a:rPr lang="en" sz="1800">
                <a:latin typeface="Trebuchet MS"/>
                <a:ea typeface="Trebuchet MS"/>
                <a:cs typeface="Trebuchet MS"/>
                <a:sym typeface="Trebuchet MS"/>
              </a:rPr>
              <a:t>Manager, Migrant Education Program</a:t>
            </a:r>
            <a:endParaRPr sz="1800">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800"/>
              <a:buFont typeface="Arial"/>
              <a:buNone/>
            </a:pPr>
            <a:r>
              <a:rPr lang="en" sz="1800">
                <a:latin typeface="Trebuchet MS"/>
                <a:ea typeface="Trebuchet MS"/>
                <a:cs typeface="Trebuchet MS"/>
                <a:sym typeface="Trebuchet MS"/>
              </a:rPr>
              <a:t>Multicultural Education Department</a:t>
            </a:r>
            <a:endParaRPr sz="1800">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800"/>
              <a:buFont typeface="Arial"/>
              <a:buNone/>
            </a:pPr>
            <a:r>
              <a:rPr lang="en" sz="1800" u="sng">
                <a:solidFill>
                  <a:srgbClr val="0000FF"/>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Jorge.Echegaray@palmbeachschools.org</a:t>
            </a:r>
            <a:endParaRPr sz="1800">
              <a:solidFill>
                <a:srgbClr val="0000FF"/>
              </a:solidFill>
              <a:latin typeface="Trebuchet MS"/>
              <a:ea typeface="Trebuchet MS"/>
              <a:cs typeface="Trebuchet MS"/>
              <a:sym typeface="Trebuchet MS"/>
            </a:endParaRPr>
          </a:p>
          <a:p>
            <a:pPr marL="457200" lvl="0" indent="0" algn="l" rtl="0">
              <a:lnSpc>
                <a:spcPct val="115000"/>
              </a:lnSpc>
              <a:spcBef>
                <a:spcPts val="0"/>
              </a:spcBef>
              <a:spcAft>
                <a:spcPts val="0"/>
              </a:spcAft>
              <a:buClr>
                <a:schemeClr val="dk1"/>
              </a:buClr>
              <a:buSzPts val="1800"/>
              <a:buFont typeface="Arial"/>
              <a:buNone/>
            </a:pPr>
            <a:r>
              <a:rPr lang="en" sz="1800">
                <a:latin typeface="Trebuchet MS"/>
                <a:ea typeface="Trebuchet MS"/>
                <a:cs typeface="Trebuchet MS"/>
                <a:sym typeface="Trebuchet MS"/>
              </a:rPr>
              <a:t>(561) 202-0359</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sz="1800">
              <a:latin typeface="Trebuchet MS"/>
              <a:ea typeface="Trebuchet MS"/>
              <a:cs typeface="Trebuchet MS"/>
              <a:sym typeface="Trebuchet MS"/>
            </a:endParaRPr>
          </a:p>
        </p:txBody>
      </p:sp>
      <p:sp>
        <p:nvSpPr>
          <p:cNvPr id="266" name="Google Shape;266;p22"/>
          <p:cNvSpPr txBox="1">
            <a:spLocks noGrp="1"/>
          </p:cNvSpPr>
          <p:nvPr>
            <p:ph type="title"/>
          </p:nvPr>
        </p:nvSpPr>
        <p:spPr>
          <a:xfrm>
            <a:off x="1917700" y="877325"/>
            <a:ext cx="66675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100000"/>
              <a:buFont typeface="Arial"/>
              <a:buNone/>
            </a:pPr>
            <a:r>
              <a:rPr lang="en" sz="3000" b="1">
                <a:latin typeface="Trebuchet MS"/>
                <a:ea typeface="Trebuchet MS"/>
                <a:cs typeface="Trebuchet MS"/>
                <a:sym typeface="Trebuchet MS"/>
              </a:rPr>
              <a:t>First step is to find all migrant students</a:t>
            </a:r>
            <a:endParaRPr b="1">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p:nvPr/>
        </p:nvSpPr>
        <p:spPr>
          <a:xfrm>
            <a:off x="5919850" y="1506450"/>
            <a:ext cx="49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2" name="Google Shape;272;p23"/>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21</a:t>
            </a:fld>
            <a:endParaRPr/>
          </a:p>
        </p:txBody>
      </p:sp>
      <p:sp>
        <p:nvSpPr>
          <p:cNvPr id="273" name="Google Shape;273;p23"/>
          <p:cNvSpPr txBox="1">
            <a:spLocks noGrp="1"/>
          </p:cNvSpPr>
          <p:nvPr>
            <p:ph type="body" idx="2"/>
          </p:nvPr>
        </p:nvSpPr>
        <p:spPr>
          <a:xfrm>
            <a:off x="2521375" y="882575"/>
            <a:ext cx="5429700" cy="2488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2800"/>
              <a:buFont typeface="Arial"/>
              <a:buNone/>
            </a:pPr>
            <a:r>
              <a:rPr lang="en" sz="2700">
                <a:latin typeface="Trebuchet MS"/>
                <a:ea typeface="Trebuchet MS"/>
                <a:cs typeface="Trebuchet MS"/>
                <a:sym typeface="Trebuchet MS"/>
              </a:rPr>
              <a:t>McKinney-Vento Program</a:t>
            </a:r>
            <a:r>
              <a:rPr lang="en" sz="3000" b="1">
                <a:solidFill>
                  <a:srgbClr val="002060"/>
                </a:solidFill>
                <a:latin typeface="Trebuchet MS"/>
                <a:ea typeface="Trebuchet MS"/>
                <a:cs typeface="Trebuchet MS"/>
                <a:sym typeface="Trebuchet MS"/>
              </a:rPr>
              <a:t> </a:t>
            </a:r>
            <a:endParaRPr sz="3000" b="1">
              <a:solidFill>
                <a:srgbClr val="002060"/>
              </a:solidFill>
              <a:latin typeface="Trebuchet MS"/>
              <a:ea typeface="Trebuchet MS"/>
              <a:cs typeface="Trebuchet MS"/>
              <a:sym typeface="Trebuchet MS"/>
            </a:endParaRPr>
          </a:p>
          <a:p>
            <a:pPr marL="0" lvl="0" indent="0" algn="ctr" rtl="0">
              <a:lnSpc>
                <a:spcPct val="115000"/>
              </a:lnSpc>
              <a:spcBef>
                <a:spcPts val="0"/>
              </a:spcBef>
              <a:spcAft>
                <a:spcPts val="0"/>
              </a:spcAft>
              <a:buClr>
                <a:schemeClr val="dk1"/>
              </a:buClr>
              <a:buSzPts val="2800"/>
              <a:buFont typeface="Arial"/>
              <a:buNone/>
            </a:pPr>
            <a:endParaRPr sz="3000">
              <a:solidFill>
                <a:srgbClr val="002060"/>
              </a:solidFill>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pic>
        <p:nvPicPr>
          <p:cNvPr id="274" name="Google Shape;274;p23"/>
          <p:cNvPicPr preferRelativeResize="0"/>
          <p:nvPr/>
        </p:nvPicPr>
        <p:blipFill rotWithShape="1">
          <a:blip r:embed="rId3">
            <a:alphaModFix/>
          </a:blip>
          <a:srcRect/>
          <a:stretch/>
        </p:blipFill>
        <p:spPr>
          <a:xfrm>
            <a:off x="4055300" y="1873524"/>
            <a:ext cx="2241475" cy="1839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p:nvPr/>
        </p:nvSpPr>
        <p:spPr>
          <a:xfrm>
            <a:off x="5919850" y="1506450"/>
            <a:ext cx="49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80" name="Google Shape;280;p24"/>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22</a:t>
            </a:fld>
            <a:endParaRPr/>
          </a:p>
        </p:txBody>
      </p:sp>
      <p:sp>
        <p:nvSpPr>
          <p:cNvPr id="281" name="Google Shape;281;p24"/>
          <p:cNvSpPr txBox="1">
            <a:spLocks noGrp="1"/>
          </p:cNvSpPr>
          <p:nvPr>
            <p:ph type="body" idx="2"/>
          </p:nvPr>
        </p:nvSpPr>
        <p:spPr>
          <a:xfrm>
            <a:off x="2032000" y="1730375"/>
            <a:ext cx="6643800" cy="249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800">
                <a:latin typeface="Trebuchet MS"/>
                <a:ea typeface="Trebuchet MS"/>
                <a:cs typeface="Trebuchet MS"/>
                <a:sym typeface="Trebuchet MS"/>
              </a:rPr>
              <a:t>The McKinney-Vento Program is designed to address the problems that homeless children and youth have faced in enrolling, attending, and succeeding in school.</a:t>
            </a:r>
            <a:endParaRPr sz="18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endParaRPr sz="18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 sz="1800" b="1" u="sng">
                <a:latin typeface="Trebuchet MS"/>
                <a:ea typeface="Trebuchet MS"/>
                <a:cs typeface="Trebuchet MS"/>
                <a:sym typeface="Trebuchet MS"/>
              </a:rPr>
              <a:t>McKinney-Vento Homeless Education Act</a:t>
            </a:r>
            <a:endParaRPr sz="1800" b="1" u="sng">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 sz="1800">
                <a:latin typeface="Trebuchet MS"/>
                <a:ea typeface="Trebuchet MS"/>
                <a:cs typeface="Trebuchet MS"/>
                <a:sym typeface="Trebuchet MS"/>
              </a:rPr>
              <a:t>Federal law that protects the educational rights of children and youth experiencing homelessness.</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sz="1800">
              <a:latin typeface="Trebuchet MS"/>
              <a:ea typeface="Trebuchet MS"/>
              <a:cs typeface="Trebuchet MS"/>
              <a:sym typeface="Trebuchet MS"/>
            </a:endParaRPr>
          </a:p>
        </p:txBody>
      </p:sp>
      <p:sp>
        <p:nvSpPr>
          <p:cNvPr id="282" name="Google Shape;282;p24"/>
          <p:cNvSpPr txBox="1">
            <a:spLocks noGrp="1"/>
          </p:cNvSpPr>
          <p:nvPr>
            <p:ph type="title"/>
          </p:nvPr>
        </p:nvSpPr>
        <p:spPr>
          <a:xfrm>
            <a:off x="2761700" y="877325"/>
            <a:ext cx="46920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900"/>
              <a:buFont typeface="Arial"/>
              <a:buNone/>
            </a:pPr>
            <a:r>
              <a:rPr lang="en" sz="2700" b="1">
                <a:latin typeface="Trebuchet MS"/>
                <a:ea typeface="Trebuchet MS"/>
                <a:cs typeface="Trebuchet MS"/>
                <a:sym typeface="Trebuchet MS"/>
              </a:rPr>
              <a:t>McKinney-Vento Program</a:t>
            </a:r>
            <a:endParaRPr sz="2700" b="1">
              <a:latin typeface="Trebuchet MS"/>
              <a:ea typeface="Trebuchet MS"/>
              <a:cs typeface="Trebuchet MS"/>
              <a:sym typeface="Trebuchet MS"/>
            </a:endParaRPr>
          </a:p>
          <a:p>
            <a:pPr marL="0" lvl="0" indent="0" algn="l" rtl="0">
              <a:lnSpc>
                <a:spcPct val="100000"/>
              </a:lnSpc>
              <a:spcBef>
                <a:spcPts val="0"/>
              </a:spcBef>
              <a:spcAft>
                <a:spcPts val="0"/>
              </a:spcAft>
              <a:buSzPts val="2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p:nvPr/>
        </p:nvSpPr>
        <p:spPr>
          <a:xfrm>
            <a:off x="5977427" y="1506450"/>
            <a:ext cx="510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Trebuchet MS"/>
              <a:ea typeface="Trebuchet MS"/>
              <a:cs typeface="Trebuchet MS"/>
              <a:sym typeface="Trebuchet MS"/>
            </a:endParaRPr>
          </a:p>
        </p:txBody>
      </p:sp>
      <p:sp>
        <p:nvSpPr>
          <p:cNvPr id="288" name="Google Shape;288;p25"/>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23</a:t>
            </a:fld>
            <a:endParaRPr/>
          </a:p>
        </p:txBody>
      </p:sp>
      <p:sp>
        <p:nvSpPr>
          <p:cNvPr id="289" name="Google Shape;289;p25"/>
          <p:cNvSpPr txBox="1">
            <a:spLocks noGrp="1"/>
          </p:cNvSpPr>
          <p:nvPr>
            <p:ph type="body" idx="2"/>
          </p:nvPr>
        </p:nvSpPr>
        <p:spPr>
          <a:xfrm>
            <a:off x="1934650" y="1577975"/>
            <a:ext cx="6876000" cy="24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 sz="1800">
                <a:latin typeface="Trebuchet MS"/>
                <a:ea typeface="Trebuchet MS"/>
                <a:cs typeface="Trebuchet MS"/>
                <a:sym typeface="Trebuchet MS"/>
              </a:rPr>
              <a:t>Rights of eligible children and youth:</a:t>
            </a:r>
            <a:endParaRPr sz="1800">
              <a:latin typeface="Trebuchet MS"/>
              <a:ea typeface="Trebuchet MS"/>
              <a:cs typeface="Trebuchet MS"/>
              <a:sym typeface="Trebuchet MS"/>
            </a:endParaRPr>
          </a:p>
          <a:p>
            <a:pPr marL="457200" lvl="0" indent="-330200" algn="l" rtl="0">
              <a:lnSpc>
                <a:spcPct val="100000"/>
              </a:lnSpc>
              <a:spcBef>
                <a:spcPts val="0"/>
              </a:spcBef>
              <a:spcAft>
                <a:spcPts val="0"/>
              </a:spcAft>
              <a:buClr>
                <a:srgbClr val="002060"/>
              </a:buClr>
              <a:buSzPts val="1600"/>
              <a:buFont typeface="Trebuchet MS"/>
              <a:buChar char="●"/>
            </a:pPr>
            <a:r>
              <a:rPr lang="en" sz="1800">
                <a:latin typeface="Trebuchet MS"/>
                <a:ea typeface="Trebuchet MS"/>
                <a:cs typeface="Trebuchet MS"/>
                <a:sym typeface="Trebuchet MS"/>
              </a:rPr>
              <a:t>Right to immediate school enrollment when when records are not present</a:t>
            </a:r>
            <a:endParaRPr sz="1800">
              <a:latin typeface="Trebuchet MS"/>
              <a:ea typeface="Trebuchet MS"/>
              <a:cs typeface="Trebuchet MS"/>
              <a:sym typeface="Trebuchet MS"/>
            </a:endParaRPr>
          </a:p>
          <a:p>
            <a:pPr marL="457200" lvl="0" indent="-330200" algn="l" rtl="0">
              <a:lnSpc>
                <a:spcPct val="100000"/>
              </a:lnSpc>
              <a:spcBef>
                <a:spcPts val="0"/>
              </a:spcBef>
              <a:spcAft>
                <a:spcPts val="0"/>
              </a:spcAft>
              <a:buClr>
                <a:srgbClr val="002060"/>
              </a:buClr>
              <a:buSzPts val="1600"/>
              <a:buFont typeface="Trebuchet MS"/>
              <a:buChar char="●"/>
            </a:pPr>
            <a:r>
              <a:rPr lang="en" sz="1800">
                <a:latin typeface="Trebuchet MS"/>
                <a:ea typeface="Trebuchet MS"/>
                <a:cs typeface="Trebuchet MS"/>
                <a:sym typeface="Trebuchet MS"/>
              </a:rPr>
              <a:t>Right to remain in the school of origin, if in the student’s best interest</a:t>
            </a:r>
            <a:endParaRPr sz="1800">
              <a:latin typeface="Trebuchet MS"/>
              <a:ea typeface="Trebuchet MS"/>
              <a:cs typeface="Trebuchet MS"/>
              <a:sym typeface="Trebuchet MS"/>
            </a:endParaRPr>
          </a:p>
          <a:p>
            <a:pPr marL="457200" lvl="0" indent="-330200" algn="l" rtl="0">
              <a:lnSpc>
                <a:spcPct val="100000"/>
              </a:lnSpc>
              <a:spcBef>
                <a:spcPts val="0"/>
              </a:spcBef>
              <a:spcAft>
                <a:spcPts val="0"/>
              </a:spcAft>
              <a:buClr>
                <a:srgbClr val="002060"/>
              </a:buClr>
              <a:buSzPts val="1600"/>
              <a:buFont typeface="Trebuchet MS"/>
              <a:buChar char="●"/>
            </a:pPr>
            <a:r>
              <a:rPr lang="en" sz="1800">
                <a:latin typeface="Trebuchet MS"/>
                <a:ea typeface="Trebuchet MS"/>
                <a:cs typeface="Trebuchet MS"/>
                <a:sym typeface="Trebuchet MS"/>
              </a:rPr>
              <a:t>Right to receive transportation to and from the school of origin</a:t>
            </a:r>
            <a:endParaRPr sz="1800">
              <a:latin typeface="Trebuchet MS"/>
              <a:ea typeface="Trebuchet MS"/>
              <a:cs typeface="Trebuchet MS"/>
              <a:sym typeface="Trebuchet MS"/>
            </a:endParaRPr>
          </a:p>
          <a:p>
            <a:pPr marL="457200" lvl="0" indent="-330200" algn="l" rtl="0">
              <a:lnSpc>
                <a:spcPct val="100000"/>
              </a:lnSpc>
              <a:spcBef>
                <a:spcPts val="0"/>
              </a:spcBef>
              <a:spcAft>
                <a:spcPts val="0"/>
              </a:spcAft>
              <a:buClr>
                <a:srgbClr val="002060"/>
              </a:buClr>
              <a:buSzPts val="1600"/>
              <a:buFont typeface="Trebuchet MS"/>
              <a:buChar char="●"/>
            </a:pPr>
            <a:r>
              <a:rPr lang="en" sz="1800">
                <a:latin typeface="Trebuchet MS"/>
                <a:ea typeface="Trebuchet MS"/>
                <a:cs typeface="Trebuchet MS"/>
                <a:sym typeface="Trebuchet MS"/>
              </a:rPr>
              <a:t>Right to receive supplemental support for academic success</a:t>
            </a:r>
            <a:endParaRPr sz="1800">
              <a:latin typeface="Trebuchet MS"/>
              <a:ea typeface="Trebuchet MS"/>
              <a:cs typeface="Trebuchet MS"/>
              <a:sym typeface="Trebuchet MS"/>
            </a:endParaRPr>
          </a:p>
          <a:p>
            <a:pPr marL="2628900" lvl="0" indent="114300" algn="l" rtl="0">
              <a:lnSpc>
                <a:spcPct val="90000"/>
              </a:lnSpc>
              <a:spcBef>
                <a:spcPts val="0"/>
              </a:spcBef>
              <a:spcAft>
                <a:spcPts val="0"/>
              </a:spcAft>
              <a:buSzPts val="1200"/>
              <a:buNone/>
            </a:pPr>
            <a:endParaRPr sz="1800">
              <a:latin typeface="Trebuchet MS"/>
              <a:ea typeface="Trebuchet MS"/>
              <a:cs typeface="Trebuchet MS"/>
              <a:sym typeface="Trebuchet MS"/>
            </a:endParaRPr>
          </a:p>
          <a:p>
            <a:pPr marL="0" lvl="0" indent="0" algn="l" rtl="0">
              <a:lnSpc>
                <a:spcPct val="90000"/>
              </a:lnSpc>
              <a:spcBef>
                <a:spcPts val="0"/>
              </a:spcBef>
              <a:spcAft>
                <a:spcPts val="0"/>
              </a:spcAft>
              <a:buSzPts val="1200"/>
              <a:buNone/>
            </a:pPr>
            <a:r>
              <a:rPr lang="en" sz="1800">
                <a:latin typeface="Trebuchet MS"/>
                <a:ea typeface="Trebuchet MS"/>
                <a:cs typeface="Trebuchet MS"/>
                <a:sym typeface="Trebuchet MS"/>
              </a:rPr>
              <a:t>SDPBC </a:t>
            </a:r>
            <a:r>
              <a:rPr lang="en" sz="1800">
                <a:solidFill>
                  <a:schemeClr val="hlink"/>
                </a:solidFill>
                <a:uFill>
                  <a:noFill/>
                </a:uFill>
                <a:latin typeface="Trebuchet MS"/>
                <a:ea typeface="Trebuchet MS"/>
                <a:cs typeface="Trebuchet MS"/>
                <a:sym typeface="Trebuchet MS"/>
                <a:hlinkClick r:id="rId3"/>
              </a:rPr>
              <a:t>Policy 5.74</a:t>
            </a:r>
            <a:r>
              <a:rPr lang="en" sz="1800">
                <a:latin typeface="Trebuchet MS"/>
                <a:ea typeface="Trebuchet MS"/>
                <a:cs typeface="Trebuchet MS"/>
                <a:sym typeface="Trebuchet MS"/>
              </a:rPr>
              <a:t> - Students Experiencing Homelessness</a:t>
            </a:r>
            <a:endParaRPr sz="18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sz="1800">
              <a:latin typeface="Trebuchet MS"/>
              <a:ea typeface="Trebuchet MS"/>
              <a:cs typeface="Trebuchet MS"/>
              <a:sym typeface="Trebuchet MS"/>
            </a:endParaRPr>
          </a:p>
        </p:txBody>
      </p:sp>
      <p:sp>
        <p:nvSpPr>
          <p:cNvPr id="290" name="Google Shape;290;p25"/>
          <p:cNvSpPr txBox="1">
            <a:spLocks noGrp="1"/>
          </p:cNvSpPr>
          <p:nvPr>
            <p:ph type="title"/>
          </p:nvPr>
        </p:nvSpPr>
        <p:spPr>
          <a:xfrm>
            <a:off x="2761700" y="877325"/>
            <a:ext cx="46920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sz="2700" b="1">
                <a:solidFill>
                  <a:srgbClr val="000000"/>
                </a:solidFill>
                <a:latin typeface="Trebuchet MS"/>
                <a:ea typeface="Trebuchet MS"/>
                <a:cs typeface="Trebuchet MS"/>
                <a:sym typeface="Trebuchet MS"/>
              </a:rPr>
              <a:t>McKinney-Vento Program</a:t>
            </a:r>
            <a:endParaRPr sz="2700" b="1">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p:nvPr/>
        </p:nvSpPr>
        <p:spPr>
          <a:xfrm>
            <a:off x="5919850" y="1506450"/>
            <a:ext cx="49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96" name="Google Shape;296;p26"/>
          <p:cNvSpPr txBox="1"/>
          <p:nvPr/>
        </p:nvSpPr>
        <p:spPr>
          <a:xfrm>
            <a:off x="238100" y="3633525"/>
            <a:ext cx="1145100" cy="8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Lato"/>
                <a:ea typeface="Lato"/>
                <a:cs typeface="Lato"/>
                <a:sym typeface="Lato"/>
              </a:rPr>
              <a:t>SDPBC Policy 5.74 Students Experiencing Homelessness</a:t>
            </a:r>
            <a:r>
              <a:rPr lang="en" sz="1200" b="0" i="0" u="none" strike="noStrike" cap="none">
                <a:solidFill>
                  <a:srgbClr val="002060"/>
                </a:solidFill>
                <a:latin typeface="Lato"/>
                <a:ea typeface="Lato"/>
                <a:cs typeface="Lato"/>
                <a:sym typeface="Lato"/>
              </a:rPr>
              <a:t> </a:t>
            </a:r>
            <a:endParaRPr sz="1200" b="0" i="0" u="none" strike="noStrike" cap="none">
              <a:solidFill>
                <a:srgbClr val="002060"/>
              </a:solidFill>
              <a:latin typeface="Lato"/>
              <a:ea typeface="Lato"/>
              <a:cs typeface="Lato"/>
              <a:sym typeface="Lato"/>
            </a:endParaRPr>
          </a:p>
        </p:txBody>
      </p:sp>
      <p:sp>
        <p:nvSpPr>
          <p:cNvPr id="297" name="Google Shape;297;p26"/>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24</a:t>
            </a:fld>
            <a:endParaRPr/>
          </a:p>
        </p:txBody>
      </p:sp>
      <p:sp>
        <p:nvSpPr>
          <p:cNvPr id="298" name="Google Shape;298;p26"/>
          <p:cNvSpPr txBox="1">
            <a:spLocks noGrp="1"/>
          </p:cNvSpPr>
          <p:nvPr>
            <p:ph type="body" idx="2"/>
          </p:nvPr>
        </p:nvSpPr>
        <p:spPr>
          <a:xfrm>
            <a:off x="1595450" y="1435700"/>
            <a:ext cx="7548600" cy="2235900"/>
          </a:xfrm>
          <a:prstGeom prst="rect">
            <a:avLst/>
          </a:prstGeom>
          <a:noFill/>
          <a:ln>
            <a:noFill/>
          </a:ln>
        </p:spPr>
        <p:txBody>
          <a:bodyPr spcFirstLastPara="1" wrap="square" lIns="91425" tIns="91425" rIns="91425" bIns="91425" anchor="t" anchorCtr="0">
            <a:noAutofit/>
          </a:bodyPr>
          <a:lstStyle/>
          <a:p>
            <a:pPr marL="0" marR="101600" lvl="0" indent="0" algn="l" rtl="0">
              <a:lnSpc>
                <a:spcPct val="100000"/>
              </a:lnSpc>
              <a:spcBef>
                <a:spcPts val="0"/>
              </a:spcBef>
              <a:spcAft>
                <a:spcPts val="0"/>
              </a:spcAft>
              <a:buClr>
                <a:schemeClr val="dk1"/>
              </a:buClr>
              <a:buSzPts val="1400"/>
              <a:buFont typeface="Arial"/>
              <a:buNone/>
            </a:pPr>
            <a:r>
              <a:rPr lang="en" sz="1400">
                <a:latin typeface="Trebuchet MS"/>
                <a:ea typeface="Trebuchet MS"/>
                <a:cs typeface="Trebuchet MS"/>
                <a:sym typeface="Trebuchet MS"/>
              </a:rPr>
              <a:t>Defines homeless children and youths as children and youths who lack a fixed, regular, and adequate nighttime residence; includes children and youths who:</a:t>
            </a:r>
            <a:endParaRPr sz="1400">
              <a:latin typeface="Trebuchet MS"/>
              <a:ea typeface="Trebuchet MS"/>
              <a:cs typeface="Trebuchet MS"/>
              <a:sym typeface="Trebuchet MS"/>
            </a:endParaRPr>
          </a:p>
          <a:p>
            <a:pPr marL="457200" marR="203200" lvl="0" indent="-292100" algn="just" rtl="0">
              <a:lnSpc>
                <a:spcPct val="100000"/>
              </a:lnSpc>
              <a:spcBef>
                <a:spcPts val="1000"/>
              </a:spcBef>
              <a:spcAft>
                <a:spcPts val="0"/>
              </a:spcAft>
              <a:buClr>
                <a:srgbClr val="002060"/>
              </a:buClr>
              <a:buSzPts val="1000"/>
              <a:buFont typeface="Trebuchet MS"/>
              <a:buChar char="●"/>
            </a:pPr>
            <a:r>
              <a:rPr lang="en" sz="1400">
                <a:latin typeface="Trebuchet MS"/>
                <a:ea typeface="Trebuchet MS"/>
                <a:cs typeface="Trebuchet MS"/>
                <a:sym typeface="Trebuchet MS"/>
              </a:rPr>
              <a:t>Are sharing the housing of other persons due to loss of housing, economic hardship, or a similar reason;</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Are living in motels, hotels, trailer parks, or camping grounds due to the lack of alternative adequate accommodations;</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Are living in emergency or transitional shelters;</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Are abandoned in hospitals;</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Have a primary nighttime residence that is a public or private place not designed for or ordinarily used as a regular sleeping accommodation for human beings;</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Are living in cars, parks, public spaces, abandoned buildings, substandard housing, bus or train stations, or similar settings; and</a:t>
            </a:r>
            <a:endParaRPr sz="1400">
              <a:latin typeface="Trebuchet MS"/>
              <a:ea typeface="Trebuchet MS"/>
              <a:cs typeface="Trebuchet MS"/>
              <a:sym typeface="Trebuchet MS"/>
            </a:endParaRPr>
          </a:p>
          <a:p>
            <a:pPr marL="457200" marR="203200" lvl="0" indent="-292100" algn="just"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Are migratory children who qualify as homeless because the children are living in circumstances described above</a:t>
            </a:r>
            <a:endParaRPr sz="1400">
              <a:latin typeface="Trebuchet MS"/>
              <a:ea typeface="Trebuchet MS"/>
              <a:cs typeface="Trebuchet MS"/>
              <a:sym typeface="Trebuchet MS"/>
            </a:endParaRPr>
          </a:p>
        </p:txBody>
      </p:sp>
      <p:sp>
        <p:nvSpPr>
          <p:cNvPr id="299" name="Google Shape;299;p26"/>
          <p:cNvSpPr txBox="1">
            <a:spLocks noGrp="1"/>
          </p:cNvSpPr>
          <p:nvPr>
            <p:ph type="title"/>
          </p:nvPr>
        </p:nvSpPr>
        <p:spPr>
          <a:xfrm>
            <a:off x="1857375" y="877325"/>
            <a:ext cx="68343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96666"/>
              <a:buFont typeface="Arial"/>
              <a:buNone/>
            </a:pPr>
            <a:r>
              <a:rPr lang="en" sz="3000" b="1">
                <a:solidFill>
                  <a:srgbClr val="000000"/>
                </a:solidFill>
                <a:latin typeface="Trebuchet MS"/>
                <a:ea typeface="Trebuchet MS"/>
                <a:cs typeface="Trebuchet MS"/>
                <a:sym typeface="Trebuchet MS"/>
              </a:rPr>
              <a:t>McKinney-Vento Homeless Assistance Act</a:t>
            </a:r>
            <a:endParaRPr sz="3000" b="1">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25</a:t>
            </a:fld>
            <a:endParaRPr/>
          </a:p>
        </p:txBody>
      </p:sp>
      <p:sp>
        <p:nvSpPr>
          <p:cNvPr id="305" name="Google Shape;305;p27"/>
          <p:cNvSpPr txBox="1">
            <a:spLocks noGrp="1"/>
          </p:cNvSpPr>
          <p:nvPr>
            <p:ph type="body" idx="2"/>
          </p:nvPr>
        </p:nvSpPr>
        <p:spPr>
          <a:xfrm>
            <a:off x="3341950" y="1627200"/>
            <a:ext cx="5722500" cy="241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800"/>
              <a:buFont typeface="Arial"/>
              <a:buNone/>
            </a:pPr>
            <a:r>
              <a:rPr lang="en" sz="1800">
                <a:latin typeface="Trebuchet MS"/>
                <a:ea typeface="Trebuchet MS"/>
                <a:cs typeface="Trebuchet MS"/>
                <a:sym typeface="Trebuchet MS"/>
              </a:rPr>
              <a:t>Student Housing Questionnaire (</a:t>
            </a:r>
            <a:r>
              <a:rPr lang="en" sz="1800">
                <a:solidFill>
                  <a:schemeClr val="hlink"/>
                </a:solidFill>
                <a:uFill>
                  <a:noFill/>
                </a:uFill>
                <a:latin typeface="Trebuchet MS"/>
                <a:ea typeface="Trebuchet MS"/>
                <a:cs typeface="Trebuchet MS"/>
                <a:sym typeface="Trebuchet MS"/>
                <a:hlinkClick r:id="rId3"/>
              </a:rPr>
              <a:t>PBSD 2479</a:t>
            </a:r>
            <a:r>
              <a:rPr lang="en" sz="1800">
                <a:latin typeface="Trebuchet MS"/>
                <a:ea typeface="Trebuchet MS"/>
                <a:cs typeface="Trebuchet MS"/>
                <a:sym typeface="Trebuchet MS"/>
              </a:rPr>
              <a:t>)</a:t>
            </a:r>
            <a:endParaRPr sz="180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2800"/>
              <a:buFont typeface="Arial"/>
              <a:buNone/>
            </a:pPr>
            <a:endParaRPr sz="1400">
              <a:latin typeface="Trebuchet MS"/>
              <a:ea typeface="Trebuchet MS"/>
              <a:cs typeface="Trebuchet MS"/>
              <a:sym typeface="Trebuchet MS"/>
            </a:endParaRPr>
          </a:p>
          <a:p>
            <a:pPr marL="457200" lvl="0" indent="-342900" algn="l" rtl="0">
              <a:lnSpc>
                <a:spcPct val="115000"/>
              </a:lnSpc>
              <a:spcBef>
                <a:spcPts val="0"/>
              </a:spcBef>
              <a:spcAft>
                <a:spcPts val="0"/>
              </a:spcAft>
              <a:buClr>
                <a:srgbClr val="002060"/>
              </a:buClr>
              <a:buSzPts val="1800"/>
              <a:buFont typeface="Trebuchet MS"/>
              <a:buChar char="●"/>
            </a:pPr>
            <a:r>
              <a:rPr lang="en" sz="1600">
                <a:latin typeface="Trebuchet MS"/>
                <a:ea typeface="Trebuchet MS"/>
                <a:cs typeface="Trebuchet MS"/>
                <a:sym typeface="Trebuchet MS"/>
              </a:rPr>
              <a:t>Hard copies distributed by the school to students twice a year and as needed </a:t>
            </a:r>
            <a:endParaRPr sz="1600">
              <a:latin typeface="Trebuchet MS"/>
              <a:ea typeface="Trebuchet MS"/>
              <a:cs typeface="Trebuchet MS"/>
              <a:sym typeface="Trebuchet MS"/>
            </a:endParaRPr>
          </a:p>
          <a:p>
            <a:pPr marL="457200" lvl="0" indent="-342900" algn="l" rtl="0">
              <a:lnSpc>
                <a:spcPct val="115000"/>
              </a:lnSpc>
              <a:spcBef>
                <a:spcPts val="0"/>
              </a:spcBef>
              <a:spcAft>
                <a:spcPts val="0"/>
              </a:spcAft>
              <a:buClr>
                <a:srgbClr val="002060"/>
              </a:buClr>
              <a:buSzPts val="1800"/>
              <a:buFont typeface="Trebuchet MS"/>
              <a:buChar char="●"/>
            </a:pPr>
            <a:r>
              <a:rPr lang="en" sz="1600">
                <a:latin typeface="Trebuchet MS"/>
                <a:ea typeface="Trebuchet MS"/>
                <a:cs typeface="Trebuchet MS"/>
                <a:sym typeface="Trebuchet MS"/>
              </a:rPr>
              <a:t>Forms can also be </a:t>
            </a:r>
            <a:r>
              <a:rPr lang="en" sz="1600" u="sng">
                <a:solidFill>
                  <a:schemeClr val="hlink"/>
                </a:solidFill>
                <a:latin typeface="Trebuchet MS"/>
                <a:ea typeface="Trebuchet MS"/>
                <a:cs typeface="Trebuchet MS"/>
                <a:sym typeface="Trebuchet MS"/>
                <a:hlinkClick r:id="rId4"/>
              </a:rPr>
              <a:t>completed online</a:t>
            </a:r>
            <a:endParaRPr sz="1600">
              <a:latin typeface="Trebuchet MS"/>
              <a:ea typeface="Trebuchet MS"/>
              <a:cs typeface="Trebuchet MS"/>
              <a:sym typeface="Trebuchet MS"/>
            </a:endParaRPr>
          </a:p>
          <a:p>
            <a:pPr marL="457200" lvl="0" indent="-342900" algn="l" rtl="0">
              <a:lnSpc>
                <a:spcPct val="115000"/>
              </a:lnSpc>
              <a:spcBef>
                <a:spcPts val="0"/>
              </a:spcBef>
              <a:spcAft>
                <a:spcPts val="0"/>
              </a:spcAft>
              <a:buClr>
                <a:srgbClr val="002060"/>
              </a:buClr>
              <a:buSzPts val="1800"/>
              <a:buFont typeface="Trebuchet MS"/>
              <a:buChar char="●"/>
            </a:pPr>
            <a:r>
              <a:rPr lang="en" sz="1600">
                <a:latin typeface="Trebuchet MS"/>
                <a:ea typeface="Trebuchet MS"/>
                <a:cs typeface="Trebuchet MS"/>
                <a:sym typeface="Trebuchet MS"/>
              </a:rPr>
              <a:t>Eligible students are enrolled in the McKinney-Vento Program (MVP) and provided services by the MVP Team</a:t>
            </a:r>
            <a:endParaRPr sz="1600">
              <a:latin typeface="Trebuchet MS"/>
              <a:ea typeface="Trebuchet MS"/>
              <a:cs typeface="Trebuchet MS"/>
              <a:sym typeface="Trebuchet MS"/>
            </a:endParaRPr>
          </a:p>
          <a:p>
            <a:pPr marL="457200" lvl="0" indent="-342900" algn="l" rtl="0">
              <a:lnSpc>
                <a:spcPct val="115000"/>
              </a:lnSpc>
              <a:spcBef>
                <a:spcPts val="0"/>
              </a:spcBef>
              <a:spcAft>
                <a:spcPts val="0"/>
              </a:spcAft>
              <a:buClr>
                <a:srgbClr val="002060"/>
              </a:buClr>
              <a:buSzPts val="1800"/>
              <a:buFont typeface="Trebuchet MS"/>
              <a:buChar char="●"/>
            </a:pPr>
            <a:r>
              <a:rPr lang="en" sz="1600">
                <a:latin typeface="Trebuchet MS"/>
                <a:ea typeface="Trebuchet MS"/>
                <a:cs typeface="Trebuchet MS"/>
                <a:sym typeface="Trebuchet MS"/>
              </a:rPr>
              <a:t>Partnered with community agencies to complete Student Housing Questionnaires with parents</a:t>
            </a:r>
            <a:endParaRPr sz="1600">
              <a:latin typeface="Trebuchet MS"/>
              <a:ea typeface="Trebuchet MS"/>
              <a:cs typeface="Trebuchet MS"/>
              <a:sym typeface="Trebuchet MS"/>
            </a:endParaRPr>
          </a:p>
        </p:txBody>
      </p:sp>
      <p:sp>
        <p:nvSpPr>
          <p:cNvPr id="306" name="Google Shape;306;p27"/>
          <p:cNvSpPr txBox="1">
            <a:spLocks noGrp="1"/>
          </p:cNvSpPr>
          <p:nvPr>
            <p:ph type="title"/>
          </p:nvPr>
        </p:nvSpPr>
        <p:spPr>
          <a:xfrm>
            <a:off x="2889250" y="457475"/>
            <a:ext cx="6143400" cy="45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2700" b="1">
                <a:solidFill>
                  <a:srgbClr val="000000"/>
                </a:solidFill>
                <a:latin typeface="Trebuchet MS"/>
                <a:ea typeface="Trebuchet MS"/>
                <a:cs typeface="Trebuchet MS"/>
                <a:sym typeface="Trebuchet MS"/>
              </a:rPr>
              <a:t>Identification of Eligible </a:t>
            </a:r>
            <a:endParaRPr sz="2700" b="1">
              <a:solidFill>
                <a:srgbClr val="000000"/>
              </a:solidFill>
              <a:latin typeface="Trebuchet MS"/>
              <a:ea typeface="Trebuchet MS"/>
              <a:cs typeface="Trebuchet MS"/>
              <a:sym typeface="Trebuchet MS"/>
            </a:endParaRPr>
          </a:p>
          <a:p>
            <a:pPr marL="0" lvl="0" indent="0" algn="ctr" rtl="0">
              <a:lnSpc>
                <a:spcPct val="115000"/>
              </a:lnSpc>
              <a:spcBef>
                <a:spcPts val="0"/>
              </a:spcBef>
              <a:spcAft>
                <a:spcPts val="0"/>
              </a:spcAft>
              <a:buClr>
                <a:schemeClr val="dk1"/>
              </a:buClr>
              <a:buSzPts val="990"/>
              <a:buFont typeface="Arial"/>
              <a:buNone/>
            </a:pPr>
            <a:r>
              <a:rPr lang="en" sz="2700" b="1">
                <a:solidFill>
                  <a:srgbClr val="000000"/>
                </a:solidFill>
                <a:latin typeface="Trebuchet MS"/>
                <a:ea typeface="Trebuchet MS"/>
                <a:cs typeface="Trebuchet MS"/>
                <a:sym typeface="Trebuchet MS"/>
              </a:rPr>
              <a:t>Students</a:t>
            </a:r>
            <a:br>
              <a:rPr lang="en" sz="2700" b="1">
                <a:solidFill>
                  <a:srgbClr val="002060"/>
                </a:solidFill>
                <a:latin typeface="Trebuchet MS"/>
                <a:ea typeface="Trebuchet MS"/>
                <a:cs typeface="Trebuchet MS"/>
                <a:sym typeface="Trebuchet MS"/>
              </a:rPr>
            </a:br>
            <a:endParaRPr sz="2700" b="1">
              <a:solidFill>
                <a:srgbClr val="002060"/>
              </a:solidFill>
              <a:latin typeface="Trebuchet MS"/>
              <a:ea typeface="Trebuchet MS"/>
              <a:cs typeface="Trebuchet MS"/>
              <a:sym typeface="Trebuchet MS"/>
            </a:endParaRPr>
          </a:p>
        </p:txBody>
      </p:sp>
      <p:pic>
        <p:nvPicPr>
          <p:cNvPr id="307" name="Google Shape;307;p27"/>
          <p:cNvPicPr preferRelativeResize="0"/>
          <p:nvPr/>
        </p:nvPicPr>
        <p:blipFill rotWithShape="1">
          <a:blip r:embed="rId5">
            <a:alphaModFix/>
          </a:blip>
          <a:srcRect/>
          <a:stretch/>
        </p:blipFill>
        <p:spPr>
          <a:xfrm>
            <a:off x="100477" y="727831"/>
            <a:ext cx="3241475" cy="41147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8"/>
          <p:cNvPicPr preferRelativeResize="0"/>
          <p:nvPr/>
        </p:nvPicPr>
        <p:blipFill rotWithShape="1">
          <a:blip r:embed="rId3">
            <a:alphaModFix/>
          </a:blip>
          <a:srcRect/>
          <a:stretch/>
        </p:blipFill>
        <p:spPr>
          <a:xfrm>
            <a:off x="120225" y="1849450"/>
            <a:ext cx="2515025" cy="2699000"/>
          </a:xfrm>
          <a:prstGeom prst="rect">
            <a:avLst/>
          </a:prstGeom>
          <a:noFill/>
          <a:ln>
            <a:noFill/>
          </a:ln>
        </p:spPr>
      </p:pic>
      <p:sp>
        <p:nvSpPr>
          <p:cNvPr id="313" name="Google Shape;313;p28"/>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26</a:t>
            </a:fld>
            <a:endParaRPr/>
          </a:p>
        </p:txBody>
      </p:sp>
      <p:sp>
        <p:nvSpPr>
          <p:cNvPr id="314" name="Google Shape;314;p28"/>
          <p:cNvSpPr txBox="1">
            <a:spLocks noGrp="1"/>
          </p:cNvSpPr>
          <p:nvPr>
            <p:ph type="body" idx="2"/>
          </p:nvPr>
        </p:nvSpPr>
        <p:spPr>
          <a:xfrm>
            <a:off x="2635250" y="1674825"/>
            <a:ext cx="5746800" cy="25539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700"/>
              </a:spcBef>
              <a:spcAft>
                <a:spcPts val="0"/>
              </a:spcAft>
              <a:buClr>
                <a:schemeClr val="dk1"/>
              </a:buClr>
              <a:buSzPts val="700"/>
              <a:buFont typeface="Arial"/>
              <a:buNone/>
            </a:pPr>
            <a:r>
              <a:rPr lang="en" sz="1800">
                <a:latin typeface="Trebuchet MS"/>
                <a:ea typeface="Trebuchet MS"/>
                <a:cs typeface="Trebuchet MS"/>
                <a:sym typeface="Trebuchet MS"/>
              </a:rPr>
              <a:t>Each school district  will:</a:t>
            </a:r>
            <a:endParaRPr sz="1800">
              <a:latin typeface="Trebuchet MS"/>
              <a:ea typeface="Trebuchet MS"/>
              <a:cs typeface="Trebuchet MS"/>
              <a:sym typeface="Trebuchet MS"/>
            </a:endParaRPr>
          </a:p>
          <a:p>
            <a:pPr marL="457200" lvl="0" indent="-355600" algn="l" rtl="0">
              <a:lnSpc>
                <a:spcPct val="105000"/>
              </a:lnSpc>
              <a:spcBef>
                <a:spcPts val="1200"/>
              </a:spcBef>
              <a:spcAft>
                <a:spcPts val="0"/>
              </a:spcAft>
              <a:buClr>
                <a:srgbClr val="002060"/>
              </a:buClr>
              <a:buSzPts val="2000"/>
              <a:buFont typeface="Trebuchet MS"/>
              <a:buChar char="●"/>
            </a:pPr>
            <a:r>
              <a:rPr lang="en" sz="1800">
                <a:latin typeface="Trebuchet MS"/>
                <a:ea typeface="Trebuchet MS"/>
                <a:cs typeface="Trebuchet MS"/>
                <a:sym typeface="Trebuchet MS"/>
              </a:rPr>
              <a:t>Identify at least 5% of their FRL enrollment as homeless in a school year.</a:t>
            </a:r>
            <a:endParaRPr sz="1800">
              <a:latin typeface="Trebuchet MS"/>
              <a:ea typeface="Trebuchet MS"/>
              <a:cs typeface="Trebuchet MS"/>
              <a:sym typeface="Trebuchet MS"/>
            </a:endParaRPr>
          </a:p>
          <a:p>
            <a:pPr marL="457200" lvl="0" indent="-355600" algn="l" rtl="0">
              <a:lnSpc>
                <a:spcPct val="105000"/>
              </a:lnSpc>
              <a:spcBef>
                <a:spcPts val="0"/>
              </a:spcBef>
              <a:spcAft>
                <a:spcPts val="0"/>
              </a:spcAft>
              <a:buClr>
                <a:srgbClr val="002060"/>
              </a:buClr>
              <a:buSzPts val="2000"/>
              <a:buFont typeface="Trebuchet MS"/>
              <a:buChar char="●"/>
            </a:pPr>
            <a:r>
              <a:rPr lang="en" sz="1800">
                <a:latin typeface="Trebuchet MS"/>
                <a:ea typeface="Trebuchet MS"/>
                <a:cs typeface="Trebuchet MS"/>
                <a:sym typeface="Trebuchet MS"/>
              </a:rPr>
              <a:t>Achieve at least a 90% school attendance rate for students identified as homeless in a school year.</a:t>
            </a:r>
            <a:endParaRPr sz="1800">
              <a:latin typeface="Trebuchet MS"/>
              <a:ea typeface="Trebuchet MS"/>
              <a:cs typeface="Trebuchet MS"/>
              <a:sym typeface="Trebuchet MS"/>
            </a:endParaRPr>
          </a:p>
          <a:p>
            <a:pPr marL="457200" lvl="0" indent="-355600" algn="l" rtl="0">
              <a:lnSpc>
                <a:spcPct val="105000"/>
              </a:lnSpc>
              <a:spcBef>
                <a:spcPts val="0"/>
              </a:spcBef>
              <a:spcAft>
                <a:spcPts val="0"/>
              </a:spcAft>
              <a:buClr>
                <a:srgbClr val="002060"/>
              </a:buClr>
              <a:buSzPts val="2000"/>
              <a:buFont typeface="Trebuchet MS"/>
              <a:buChar char="●"/>
            </a:pPr>
            <a:r>
              <a:rPr lang="en" sz="1800">
                <a:latin typeface="Trebuchet MS"/>
                <a:ea typeface="Trebuchet MS"/>
                <a:cs typeface="Trebuchet MS"/>
                <a:sym typeface="Trebuchet MS"/>
              </a:rPr>
              <a:t>Promote at least 90% of students identified as homeless in a school year to the next grade at the end of each year.</a:t>
            </a:r>
            <a:endParaRPr sz="1800">
              <a:latin typeface="Trebuchet MS"/>
              <a:ea typeface="Trebuchet MS"/>
              <a:cs typeface="Trebuchet MS"/>
              <a:sym typeface="Trebuchet MS"/>
            </a:endParaRPr>
          </a:p>
        </p:txBody>
      </p:sp>
      <p:sp>
        <p:nvSpPr>
          <p:cNvPr id="315" name="Google Shape;315;p28"/>
          <p:cNvSpPr txBox="1"/>
          <p:nvPr/>
        </p:nvSpPr>
        <p:spPr>
          <a:xfrm>
            <a:off x="2095500" y="795350"/>
            <a:ext cx="65562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Trebuchet MS"/>
                <a:ea typeface="Trebuchet MS"/>
                <a:cs typeface="Trebuchet MS"/>
                <a:sym typeface="Trebuchet MS"/>
              </a:rPr>
              <a:t>FLDOE Required McKinney-Vento Goals</a:t>
            </a:r>
            <a:endParaRPr sz="27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27</a:t>
            </a:fld>
            <a:endParaRPr/>
          </a:p>
        </p:txBody>
      </p:sp>
      <p:sp>
        <p:nvSpPr>
          <p:cNvPr id="321" name="Google Shape;321;p29"/>
          <p:cNvSpPr txBox="1">
            <a:spLocks noGrp="1"/>
          </p:cNvSpPr>
          <p:nvPr>
            <p:ph type="body" idx="2"/>
          </p:nvPr>
        </p:nvSpPr>
        <p:spPr>
          <a:xfrm>
            <a:off x="1635125" y="1508125"/>
            <a:ext cx="7461300" cy="254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400" u="sng">
                <a:latin typeface="Trebuchet MS"/>
                <a:ea typeface="Trebuchet MS"/>
                <a:cs typeface="Trebuchet MS"/>
                <a:sym typeface="Trebuchet MS"/>
              </a:rPr>
              <a:t>Enrollment Assistance</a:t>
            </a:r>
            <a:endParaRPr sz="1400" u="sng">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Facilitating Student Access:  The MVP Team provides enrollment support to ensure that students experiencing homelessness can quickly and efficiently register for school.</a:t>
            </a:r>
            <a:endParaRPr sz="1400">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Transportation Support: The program offers transportation to the school of origin through district bus services, private transportation, mileage reimbursement, and Palm Tran passes for older students.</a:t>
            </a:r>
            <a:endParaRPr sz="14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 sz="1400" u="sng">
                <a:latin typeface="Trebuchet MS"/>
                <a:ea typeface="Trebuchet MS"/>
                <a:cs typeface="Trebuchet MS"/>
                <a:sym typeface="Trebuchet MS"/>
              </a:rPr>
              <a:t>Support Services</a:t>
            </a:r>
            <a:endParaRPr sz="1400" u="sng">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Tutoring Services: District-certified teachers provide tutoring for students residing in homeless and domestic violence shelters.</a:t>
            </a:r>
            <a:endParaRPr sz="1400">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School-Based Team Meetings: MVP Case Managers participate in school meetings to advocate for students and connect them to essential resources.</a:t>
            </a:r>
            <a:endParaRPr sz="1400">
              <a:latin typeface="Trebuchet MS"/>
              <a:ea typeface="Trebuchet MS"/>
              <a:cs typeface="Trebuchet MS"/>
              <a:sym typeface="Trebuchet MS"/>
            </a:endParaRPr>
          </a:p>
          <a:p>
            <a:pPr marL="457200" lvl="0" indent="-292100" algn="l" rtl="0">
              <a:lnSpc>
                <a:spcPct val="100000"/>
              </a:lnSpc>
              <a:spcBef>
                <a:spcPts val="0"/>
              </a:spcBef>
              <a:spcAft>
                <a:spcPts val="0"/>
              </a:spcAft>
              <a:buClr>
                <a:srgbClr val="002060"/>
              </a:buClr>
              <a:buSzPts val="1000"/>
              <a:buFont typeface="Trebuchet MS"/>
              <a:buChar char="●"/>
            </a:pPr>
            <a:r>
              <a:rPr lang="en" sz="1400">
                <a:latin typeface="Trebuchet MS"/>
                <a:ea typeface="Trebuchet MS"/>
                <a:cs typeface="Trebuchet MS"/>
                <a:sym typeface="Trebuchet MS"/>
              </a:rPr>
              <a:t>Attendance Monitoring: The MVP Team tracks student attendance monthly to identify and address potential issues.</a:t>
            </a:r>
            <a:endParaRPr sz="1400">
              <a:latin typeface="Trebuchet MS"/>
              <a:ea typeface="Trebuchet MS"/>
              <a:cs typeface="Trebuchet MS"/>
              <a:sym typeface="Trebuchet MS"/>
            </a:endParaRPr>
          </a:p>
        </p:txBody>
      </p:sp>
      <p:sp>
        <p:nvSpPr>
          <p:cNvPr id="322" name="Google Shape;322;p29"/>
          <p:cNvSpPr txBox="1">
            <a:spLocks noGrp="1"/>
          </p:cNvSpPr>
          <p:nvPr>
            <p:ph type="title"/>
          </p:nvPr>
        </p:nvSpPr>
        <p:spPr>
          <a:xfrm>
            <a:off x="2317750" y="572525"/>
            <a:ext cx="57390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Font typeface="Arial"/>
              <a:buNone/>
            </a:pPr>
            <a:r>
              <a:rPr lang="en" sz="2700" b="1">
                <a:solidFill>
                  <a:srgbClr val="000000"/>
                </a:solidFill>
                <a:latin typeface="Trebuchet MS"/>
                <a:ea typeface="Trebuchet MS"/>
                <a:cs typeface="Trebuchet MS"/>
                <a:sym typeface="Trebuchet MS"/>
              </a:rPr>
              <a:t>Services Provided by the SDPBC McKinney-Vento Program</a:t>
            </a:r>
            <a:endParaRPr sz="2700" b="1">
              <a:solidFill>
                <a:srgbClr val="000000"/>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28</a:t>
            </a:fld>
            <a:endParaRPr/>
          </a:p>
        </p:txBody>
      </p:sp>
      <p:sp>
        <p:nvSpPr>
          <p:cNvPr id="328" name="Google Shape;328;p30"/>
          <p:cNvSpPr txBox="1">
            <a:spLocks noGrp="1"/>
          </p:cNvSpPr>
          <p:nvPr>
            <p:ph type="body" idx="2"/>
          </p:nvPr>
        </p:nvSpPr>
        <p:spPr>
          <a:xfrm>
            <a:off x="1643075" y="1482125"/>
            <a:ext cx="7453200" cy="27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400" u="sng">
                <a:latin typeface="Trebuchet MS"/>
                <a:ea typeface="Trebuchet MS"/>
                <a:cs typeface="Trebuchet MS"/>
                <a:sym typeface="Trebuchet MS"/>
              </a:rPr>
              <a:t>Year-Round Essentials</a:t>
            </a:r>
            <a:endParaRPr sz="1400" u="sng">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Trebuchet MS"/>
              <a:buChar char="●"/>
            </a:pPr>
            <a:r>
              <a:rPr lang="en" sz="1400">
                <a:latin typeface="Trebuchet MS"/>
                <a:ea typeface="Trebuchet MS"/>
                <a:cs typeface="Trebuchet MS"/>
                <a:sym typeface="Trebuchet MS"/>
              </a:rPr>
              <a:t>Supplies:  The MVP Team distributes backpacks and school supplies throughout the year to ensure that students have the necessary tools for learning.</a:t>
            </a:r>
            <a:endParaRPr sz="1400">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Trebuchet MS"/>
              <a:buChar char="●"/>
            </a:pPr>
            <a:r>
              <a:rPr lang="en" sz="1400">
                <a:latin typeface="Trebuchet MS"/>
                <a:ea typeface="Trebuchet MS"/>
                <a:cs typeface="Trebuchet MS"/>
                <a:sym typeface="Trebuchet MS"/>
              </a:rPr>
              <a:t>Uniforms:  Eligible students are provided with uniforms, socks, and shoes to foster a sense of belonging and reduce the stigma associated with clothing disparities.</a:t>
            </a:r>
            <a:endParaRPr sz="1400">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Trebuchet MS"/>
              <a:buChar char="●"/>
            </a:pPr>
            <a:r>
              <a:rPr lang="en" sz="1400">
                <a:latin typeface="Trebuchet MS"/>
                <a:ea typeface="Trebuchet MS"/>
                <a:cs typeface="Trebuchet MS"/>
                <a:sym typeface="Trebuchet MS"/>
              </a:rPr>
              <a:t>Hygiene Kits:  Toiletry kits are provided to students’ basic hygiene needs, contributing to their overall well-being.</a:t>
            </a:r>
            <a:endParaRPr sz="14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 sz="1400" u="sng">
                <a:latin typeface="Trebuchet MS"/>
                <a:ea typeface="Trebuchet MS"/>
                <a:cs typeface="Trebuchet MS"/>
                <a:sym typeface="Trebuchet MS"/>
              </a:rPr>
              <a:t>Community Outreach and Partnerships</a:t>
            </a:r>
            <a:endParaRPr sz="1400" u="sng">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Trebuchet MS"/>
              <a:buChar char="●"/>
            </a:pPr>
            <a:r>
              <a:rPr lang="en" sz="1400">
                <a:latin typeface="Trebuchet MS"/>
                <a:ea typeface="Trebuchet MS"/>
                <a:cs typeface="Trebuchet MS"/>
                <a:sym typeface="Trebuchet MS"/>
              </a:rPr>
              <a:t>Community Engagement: The MVP Team collaborates with the Welcome Center, churches, The Soup Kitchen, while also attending community events to raise awareness and improve access to services.</a:t>
            </a:r>
            <a:endParaRPr sz="1400">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Trebuchet MS"/>
              <a:buChar char="●"/>
            </a:pPr>
            <a:r>
              <a:rPr lang="en" sz="1400">
                <a:latin typeface="Trebuchet MS"/>
                <a:ea typeface="Trebuchet MS"/>
                <a:cs typeface="Trebuchet MS"/>
                <a:sym typeface="Trebuchet MS"/>
              </a:rPr>
              <a:t>Workgroup Initiative:  The McKinney-Vento Workgroup fosters collaboration among community organizations to build a network of resources that support families in Palm Beach County.</a:t>
            </a:r>
            <a:endParaRPr sz="1400">
              <a:latin typeface="Trebuchet MS"/>
              <a:ea typeface="Trebuchet MS"/>
              <a:cs typeface="Trebuchet MS"/>
              <a:sym typeface="Trebuchet MS"/>
            </a:endParaRPr>
          </a:p>
        </p:txBody>
      </p:sp>
      <p:sp>
        <p:nvSpPr>
          <p:cNvPr id="329" name="Google Shape;329;p30"/>
          <p:cNvSpPr txBox="1">
            <a:spLocks noGrp="1"/>
          </p:cNvSpPr>
          <p:nvPr>
            <p:ph type="title"/>
          </p:nvPr>
        </p:nvSpPr>
        <p:spPr>
          <a:xfrm>
            <a:off x="2533100" y="496325"/>
            <a:ext cx="57918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Font typeface="Arial"/>
              <a:buNone/>
            </a:pPr>
            <a:r>
              <a:rPr lang="en" sz="2700" b="1">
                <a:solidFill>
                  <a:srgbClr val="000000"/>
                </a:solidFill>
                <a:latin typeface="Trebuchet MS"/>
                <a:ea typeface="Trebuchet MS"/>
                <a:cs typeface="Trebuchet MS"/>
                <a:sym typeface="Trebuchet MS"/>
              </a:rPr>
              <a:t>Services Provided by the SDPBC McKinney-Vento Program</a:t>
            </a:r>
            <a:endParaRPr sz="2700" b="1">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SzPts val="2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1"/>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29</a:t>
            </a:fld>
            <a:endParaRPr/>
          </a:p>
        </p:txBody>
      </p:sp>
      <p:pic>
        <p:nvPicPr>
          <p:cNvPr id="335" name="Google Shape;335;p31"/>
          <p:cNvPicPr preferRelativeResize="0"/>
          <p:nvPr/>
        </p:nvPicPr>
        <p:blipFill rotWithShape="1">
          <a:blip r:embed="rId3">
            <a:alphaModFix/>
          </a:blip>
          <a:srcRect/>
          <a:stretch/>
        </p:blipFill>
        <p:spPr>
          <a:xfrm>
            <a:off x="158700" y="3179825"/>
            <a:ext cx="1289676" cy="1180175"/>
          </a:xfrm>
          <a:prstGeom prst="rect">
            <a:avLst/>
          </a:prstGeom>
          <a:noFill/>
          <a:ln>
            <a:noFill/>
          </a:ln>
        </p:spPr>
      </p:pic>
      <p:sp>
        <p:nvSpPr>
          <p:cNvPr id="336" name="Google Shape;336;p31"/>
          <p:cNvSpPr txBox="1"/>
          <p:nvPr/>
        </p:nvSpPr>
        <p:spPr>
          <a:xfrm>
            <a:off x="100475" y="4359988"/>
            <a:ext cx="1531200" cy="2052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275"/>
              <a:buFont typeface="Arial"/>
              <a:buNone/>
            </a:pPr>
            <a:r>
              <a:rPr lang="en" sz="900" b="0" i="0" u="none" strike="noStrike" cap="none">
                <a:solidFill>
                  <a:srgbClr val="002060"/>
                </a:solidFill>
                <a:latin typeface="Lato"/>
                <a:ea typeface="Lato"/>
                <a:cs typeface="Lato"/>
                <a:sym typeface="Lato"/>
              </a:rPr>
              <a:t> </a:t>
            </a:r>
            <a:r>
              <a:rPr lang="en" sz="900" b="0" i="0" u="none" strike="noStrike" cap="none">
                <a:solidFill>
                  <a:srgbClr val="FFFFFF"/>
                </a:solidFill>
                <a:latin typeface="Lato"/>
                <a:ea typeface="Lato"/>
                <a:cs typeface="Lato"/>
                <a:sym typeface="Lato"/>
              </a:rPr>
              <a:t>Degy Entertainment </a:t>
            </a:r>
            <a:endParaRPr sz="900" b="0" i="0" u="none" strike="noStrike" cap="none">
              <a:solidFill>
                <a:srgbClr val="FFFFFF"/>
              </a:solidFill>
              <a:latin typeface="Lato"/>
              <a:ea typeface="Lato"/>
              <a:cs typeface="Lato"/>
              <a:sym typeface="Lato"/>
            </a:endParaRPr>
          </a:p>
          <a:p>
            <a:pPr marL="0" marR="0" lvl="0" indent="0" algn="ctr" rtl="0">
              <a:lnSpc>
                <a:spcPct val="80000"/>
              </a:lnSpc>
              <a:spcBef>
                <a:spcPts val="0"/>
              </a:spcBef>
              <a:spcAft>
                <a:spcPts val="0"/>
              </a:spcAft>
              <a:buClr>
                <a:srgbClr val="000000"/>
              </a:buClr>
              <a:buSzPts val="275"/>
              <a:buFont typeface="Arial"/>
              <a:buNone/>
            </a:pPr>
            <a:r>
              <a:rPr lang="en" sz="900" b="0" i="0" u="none" strike="noStrike" cap="none">
                <a:solidFill>
                  <a:srgbClr val="FFFFFF"/>
                </a:solidFill>
                <a:latin typeface="Lato"/>
                <a:ea typeface="Lato"/>
                <a:cs typeface="Lato"/>
                <a:sym typeface="Lato"/>
              </a:rPr>
              <a:t> Palm Beach Lakes HS</a:t>
            </a:r>
            <a:endParaRPr sz="900" b="0" i="0" u="none" strike="noStrike" cap="none">
              <a:solidFill>
                <a:srgbClr val="FFFFFF"/>
              </a:solidFill>
              <a:latin typeface="Lato"/>
              <a:ea typeface="Lato"/>
              <a:cs typeface="Lato"/>
              <a:sym typeface="Lato"/>
            </a:endParaRPr>
          </a:p>
        </p:txBody>
      </p:sp>
      <p:pic>
        <p:nvPicPr>
          <p:cNvPr id="337" name="Google Shape;337;p31"/>
          <p:cNvPicPr preferRelativeResize="0"/>
          <p:nvPr/>
        </p:nvPicPr>
        <p:blipFill rotWithShape="1">
          <a:blip r:embed="rId4">
            <a:alphaModFix/>
          </a:blip>
          <a:srcRect/>
          <a:stretch/>
        </p:blipFill>
        <p:spPr>
          <a:xfrm>
            <a:off x="2097925" y="3190700"/>
            <a:ext cx="1365300" cy="1234524"/>
          </a:xfrm>
          <a:prstGeom prst="rect">
            <a:avLst/>
          </a:prstGeom>
          <a:noFill/>
          <a:ln>
            <a:noFill/>
          </a:ln>
        </p:spPr>
      </p:pic>
      <p:sp>
        <p:nvSpPr>
          <p:cNvPr id="338" name="Google Shape;338;p31"/>
          <p:cNvSpPr txBox="1"/>
          <p:nvPr/>
        </p:nvSpPr>
        <p:spPr>
          <a:xfrm>
            <a:off x="2058750" y="4338225"/>
            <a:ext cx="1531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275"/>
              <a:buFont typeface="Arial"/>
              <a:buNone/>
            </a:pPr>
            <a:r>
              <a:rPr lang="en" sz="900" b="0" i="0" u="none" strike="noStrike" cap="none">
                <a:solidFill>
                  <a:srgbClr val="002060"/>
                </a:solidFill>
                <a:latin typeface="Lato"/>
                <a:ea typeface="Lato"/>
                <a:cs typeface="Lato"/>
                <a:sym typeface="Lato"/>
              </a:rPr>
              <a:t>Delivery of Essential Supplies</a:t>
            </a:r>
            <a:endParaRPr sz="900" b="0" i="0" u="none" strike="noStrike" cap="none">
              <a:solidFill>
                <a:srgbClr val="002060"/>
              </a:solidFill>
              <a:latin typeface="Lato"/>
              <a:ea typeface="Lato"/>
              <a:cs typeface="Lato"/>
              <a:sym typeface="Lato"/>
            </a:endParaRPr>
          </a:p>
        </p:txBody>
      </p:sp>
      <p:sp>
        <p:nvSpPr>
          <p:cNvPr id="339" name="Google Shape;339;p31"/>
          <p:cNvSpPr txBox="1"/>
          <p:nvPr/>
        </p:nvSpPr>
        <p:spPr>
          <a:xfrm>
            <a:off x="3960475" y="4343250"/>
            <a:ext cx="1449000" cy="31230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275"/>
              <a:buFont typeface="Arial"/>
              <a:buNone/>
            </a:pPr>
            <a:r>
              <a:rPr lang="en" sz="900" b="1" i="0" u="none" strike="noStrike" cap="none">
                <a:solidFill>
                  <a:srgbClr val="002060"/>
                </a:solidFill>
                <a:latin typeface="Lato"/>
                <a:ea typeface="Lato"/>
                <a:cs typeface="Lato"/>
                <a:sym typeface="Lato"/>
              </a:rPr>
              <a:t> </a:t>
            </a:r>
            <a:r>
              <a:rPr lang="en" sz="900" b="0" i="0" u="none" strike="noStrike" cap="none">
                <a:solidFill>
                  <a:srgbClr val="002060"/>
                </a:solidFill>
                <a:latin typeface="Lato"/>
                <a:ea typeface="Lato"/>
                <a:cs typeface="Lato"/>
                <a:sym typeface="Lato"/>
              </a:rPr>
              <a:t>Outreach</a:t>
            </a:r>
            <a:endParaRPr sz="900" b="0" i="0" u="none" strike="noStrike" cap="none">
              <a:solidFill>
                <a:srgbClr val="002060"/>
              </a:solidFill>
              <a:latin typeface="Lato"/>
              <a:ea typeface="Lato"/>
              <a:cs typeface="Lato"/>
              <a:sym typeface="Lato"/>
            </a:endParaRPr>
          </a:p>
          <a:p>
            <a:pPr marL="0" marR="0" lvl="0" indent="0" algn="ctr" rtl="0">
              <a:lnSpc>
                <a:spcPct val="80000"/>
              </a:lnSpc>
              <a:spcBef>
                <a:spcPts val="0"/>
              </a:spcBef>
              <a:spcAft>
                <a:spcPts val="0"/>
              </a:spcAft>
              <a:buClr>
                <a:srgbClr val="000000"/>
              </a:buClr>
              <a:buSzPts val="275"/>
              <a:buFont typeface="Arial"/>
              <a:buNone/>
            </a:pPr>
            <a:r>
              <a:rPr lang="en" sz="900" b="0" i="0" u="none" strike="noStrike" cap="none">
                <a:solidFill>
                  <a:srgbClr val="002060"/>
                </a:solidFill>
                <a:latin typeface="Lato"/>
                <a:ea typeface="Lato"/>
                <a:cs typeface="Lato"/>
                <a:sym typeface="Lato"/>
              </a:rPr>
              <a:t> Community Even</a:t>
            </a:r>
            <a:r>
              <a:rPr lang="en" sz="900" b="1" i="0" u="none" strike="noStrike" cap="none">
                <a:solidFill>
                  <a:srgbClr val="002060"/>
                </a:solidFill>
                <a:latin typeface="Lato"/>
                <a:ea typeface="Lato"/>
                <a:cs typeface="Lato"/>
                <a:sym typeface="Lato"/>
              </a:rPr>
              <a:t>t</a:t>
            </a:r>
            <a:endParaRPr sz="900" b="1" i="0" u="none" strike="noStrike" cap="none">
              <a:solidFill>
                <a:srgbClr val="002060"/>
              </a:solidFill>
              <a:latin typeface="Lato"/>
              <a:ea typeface="Lato"/>
              <a:cs typeface="Lato"/>
              <a:sym typeface="Lato"/>
            </a:endParaRPr>
          </a:p>
        </p:txBody>
      </p:sp>
      <p:pic>
        <p:nvPicPr>
          <p:cNvPr id="340" name="Google Shape;340;p31"/>
          <p:cNvPicPr preferRelativeResize="0"/>
          <p:nvPr/>
        </p:nvPicPr>
        <p:blipFill rotWithShape="1">
          <a:blip r:embed="rId5">
            <a:alphaModFix/>
          </a:blip>
          <a:srcRect/>
          <a:stretch/>
        </p:blipFill>
        <p:spPr>
          <a:xfrm>
            <a:off x="4097000" y="3193725"/>
            <a:ext cx="1246351" cy="1234525"/>
          </a:xfrm>
          <a:prstGeom prst="rect">
            <a:avLst/>
          </a:prstGeom>
          <a:noFill/>
          <a:ln>
            <a:noFill/>
          </a:ln>
        </p:spPr>
      </p:pic>
      <p:pic>
        <p:nvPicPr>
          <p:cNvPr id="341" name="Google Shape;341;p31"/>
          <p:cNvPicPr preferRelativeResize="0"/>
          <p:nvPr/>
        </p:nvPicPr>
        <p:blipFill rotWithShape="1">
          <a:blip r:embed="rId6">
            <a:alphaModFix/>
          </a:blip>
          <a:srcRect/>
          <a:stretch/>
        </p:blipFill>
        <p:spPr>
          <a:xfrm>
            <a:off x="5735275" y="3193725"/>
            <a:ext cx="1246351" cy="1234525"/>
          </a:xfrm>
          <a:prstGeom prst="rect">
            <a:avLst/>
          </a:prstGeom>
          <a:noFill/>
          <a:ln>
            <a:noFill/>
          </a:ln>
        </p:spPr>
      </p:pic>
      <p:sp>
        <p:nvSpPr>
          <p:cNvPr id="342" name="Google Shape;342;p31"/>
          <p:cNvSpPr txBox="1"/>
          <p:nvPr/>
        </p:nvSpPr>
        <p:spPr>
          <a:xfrm>
            <a:off x="5526400" y="4343250"/>
            <a:ext cx="1701000" cy="31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2060"/>
                </a:solidFill>
                <a:latin typeface="Lato"/>
                <a:ea typeface="Lato"/>
                <a:cs typeface="Lato"/>
                <a:sym typeface="Lato"/>
              </a:rPr>
              <a:t>  </a:t>
            </a:r>
            <a:r>
              <a:rPr lang="en" sz="900" b="0" i="0" u="none" strike="noStrike" cap="none">
                <a:solidFill>
                  <a:srgbClr val="002060"/>
                </a:solidFill>
                <a:latin typeface="Lato"/>
                <a:ea typeface="Lato"/>
                <a:cs typeface="Lato"/>
                <a:sym typeface="Lato"/>
              </a:rPr>
              <a:t>UHY Student </a:t>
            </a:r>
            <a:endParaRPr sz="900" b="0" i="0" u="none" strike="noStrike" cap="none">
              <a:solidFill>
                <a:srgbClr val="00206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Lato"/>
                <a:ea typeface="Lato"/>
                <a:cs typeface="Lato"/>
                <a:sym typeface="Lato"/>
              </a:rPr>
              <a:t>Shoe Donation</a:t>
            </a:r>
            <a:endParaRPr sz="900" b="0" i="0" u="none" strike="noStrike" cap="none">
              <a:solidFill>
                <a:srgbClr val="002060"/>
              </a:solidFill>
              <a:latin typeface="Lato"/>
              <a:ea typeface="Lato"/>
              <a:cs typeface="Lato"/>
              <a:sym typeface="Lato"/>
            </a:endParaRPr>
          </a:p>
        </p:txBody>
      </p:sp>
      <p:pic>
        <p:nvPicPr>
          <p:cNvPr id="343" name="Google Shape;343;p31"/>
          <p:cNvPicPr preferRelativeResize="0"/>
          <p:nvPr/>
        </p:nvPicPr>
        <p:blipFill rotWithShape="1">
          <a:blip r:embed="rId7">
            <a:alphaModFix/>
          </a:blip>
          <a:srcRect/>
          <a:stretch/>
        </p:blipFill>
        <p:spPr>
          <a:xfrm>
            <a:off x="7438600" y="3219151"/>
            <a:ext cx="1449000" cy="1180176"/>
          </a:xfrm>
          <a:prstGeom prst="rect">
            <a:avLst/>
          </a:prstGeom>
          <a:noFill/>
          <a:ln>
            <a:noFill/>
          </a:ln>
        </p:spPr>
      </p:pic>
      <p:sp>
        <p:nvSpPr>
          <p:cNvPr id="344" name="Google Shape;344;p31"/>
          <p:cNvSpPr txBox="1"/>
          <p:nvPr/>
        </p:nvSpPr>
        <p:spPr>
          <a:xfrm>
            <a:off x="7479200" y="4425225"/>
            <a:ext cx="13653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Arial"/>
                <a:ea typeface="Arial"/>
                <a:cs typeface="Arial"/>
                <a:sym typeface="Arial"/>
              </a:rPr>
              <a:t>MVP Sneaker Closet</a:t>
            </a:r>
            <a:endParaRPr sz="900" b="0" i="0" u="none" strike="noStrike" cap="none">
              <a:solidFill>
                <a:srgbClr val="002060"/>
              </a:solidFill>
              <a:latin typeface="Arial"/>
              <a:ea typeface="Arial"/>
              <a:cs typeface="Arial"/>
              <a:sym typeface="Arial"/>
            </a:endParaRPr>
          </a:p>
        </p:txBody>
      </p:sp>
      <p:sp>
        <p:nvSpPr>
          <p:cNvPr id="345" name="Google Shape;345;p31"/>
          <p:cNvSpPr txBox="1">
            <a:spLocks noGrp="1"/>
          </p:cNvSpPr>
          <p:nvPr>
            <p:ph type="body" idx="2"/>
          </p:nvPr>
        </p:nvSpPr>
        <p:spPr>
          <a:xfrm>
            <a:off x="1635125" y="1472200"/>
            <a:ext cx="7453200" cy="2339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200"/>
              <a:buNone/>
            </a:pPr>
            <a:r>
              <a:rPr lang="en" sz="1400" u="sng">
                <a:latin typeface="Trebuchet MS"/>
                <a:ea typeface="Trebuchet MS"/>
                <a:cs typeface="Trebuchet MS"/>
                <a:sym typeface="Trebuchet MS"/>
              </a:rPr>
              <a:t>Community Referrals and Assistance</a:t>
            </a:r>
            <a:endParaRPr sz="1400" u="sng">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Lato"/>
              <a:buChar char="●"/>
            </a:pPr>
            <a:r>
              <a:rPr lang="en" sz="1400">
                <a:latin typeface="Trebuchet MS"/>
                <a:ea typeface="Trebuchet MS"/>
                <a:cs typeface="Trebuchet MS"/>
                <a:sym typeface="Trebuchet MS"/>
              </a:rPr>
              <a:t>Connecting Families with Resources:  The MVP team provides referrals to community agencies offering services such as shelter, rental assistance, and housing to support families experiencing homelessness.</a:t>
            </a:r>
            <a:endParaRPr sz="1400">
              <a:latin typeface="Trebuchet MS"/>
              <a:ea typeface="Trebuchet MS"/>
              <a:cs typeface="Trebuchet MS"/>
              <a:sym typeface="Trebuchet MS"/>
            </a:endParaRPr>
          </a:p>
          <a:p>
            <a:pPr marL="457200" lvl="0" indent="-317500" algn="l" rtl="0">
              <a:lnSpc>
                <a:spcPct val="100000"/>
              </a:lnSpc>
              <a:spcBef>
                <a:spcPts val="0"/>
              </a:spcBef>
              <a:spcAft>
                <a:spcPts val="0"/>
              </a:spcAft>
              <a:buClr>
                <a:srgbClr val="002060"/>
              </a:buClr>
              <a:buSzPts val="1400"/>
              <a:buFont typeface="Lato"/>
              <a:buChar char="●"/>
            </a:pPr>
            <a:r>
              <a:rPr lang="en" sz="1400">
                <a:latin typeface="Trebuchet MS"/>
                <a:ea typeface="Trebuchet MS"/>
                <a:cs typeface="Trebuchet MS"/>
                <a:sym typeface="Trebuchet MS"/>
              </a:rPr>
              <a:t>Laundry Services:  Through a partnership with Degy Entertainment, the team is working to install washers and dryers at local schools providing students and families with essential laundry services.</a:t>
            </a:r>
            <a:endParaRPr sz="14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sz="1400">
              <a:latin typeface="Trebuchet MS"/>
              <a:ea typeface="Trebuchet MS"/>
              <a:cs typeface="Trebuchet MS"/>
              <a:sym typeface="Trebuchet MS"/>
            </a:endParaRPr>
          </a:p>
        </p:txBody>
      </p:sp>
      <p:sp>
        <p:nvSpPr>
          <p:cNvPr id="346" name="Google Shape;346;p31"/>
          <p:cNvSpPr txBox="1">
            <a:spLocks noGrp="1"/>
          </p:cNvSpPr>
          <p:nvPr>
            <p:ph type="title"/>
          </p:nvPr>
        </p:nvSpPr>
        <p:spPr>
          <a:xfrm>
            <a:off x="2562000" y="519925"/>
            <a:ext cx="56118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Font typeface="Arial"/>
              <a:buNone/>
            </a:pPr>
            <a:r>
              <a:rPr lang="en" sz="2700" b="1">
                <a:solidFill>
                  <a:srgbClr val="000000"/>
                </a:solidFill>
                <a:latin typeface="Trebuchet MS"/>
                <a:ea typeface="Trebuchet MS"/>
                <a:cs typeface="Trebuchet MS"/>
                <a:sym typeface="Trebuchet MS"/>
              </a:rPr>
              <a:t>Services Provided by the SDPBC McKinney-Vento Program</a:t>
            </a:r>
            <a:endParaRPr sz="2700" b="1">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3</a:t>
            </a:fld>
            <a:endParaRPr sz="1000"/>
          </a:p>
        </p:txBody>
      </p:sp>
      <p:pic>
        <p:nvPicPr>
          <p:cNvPr id="90" name="Google Shape;90;p3" descr="Elementary Graduates.png"/>
          <p:cNvPicPr preferRelativeResize="0"/>
          <p:nvPr/>
        </p:nvPicPr>
        <p:blipFill rotWithShape="1">
          <a:blip r:embed="rId3">
            <a:alphaModFix/>
          </a:blip>
          <a:srcRect/>
          <a:stretch/>
        </p:blipFill>
        <p:spPr>
          <a:xfrm>
            <a:off x="151114" y="2863995"/>
            <a:ext cx="2743017" cy="2057263"/>
          </a:xfrm>
          <a:prstGeom prst="rect">
            <a:avLst/>
          </a:prstGeom>
          <a:noFill/>
          <a:ln>
            <a:noFill/>
          </a:ln>
        </p:spPr>
      </p:pic>
      <p:pic>
        <p:nvPicPr>
          <p:cNvPr id="91" name="Google Shape;91;p3" descr="MiddleSchool Latino.png"/>
          <p:cNvPicPr preferRelativeResize="0"/>
          <p:nvPr/>
        </p:nvPicPr>
        <p:blipFill rotWithShape="1">
          <a:blip r:embed="rId4">
            <a:alphaModFix/>
          </a:blip>
          <a:srcRect/>
          <a:stretch/>
        </p:blipFill>
        <p:spPr>
          <a:xfrm>
            <a:off x="-153686" y="1244745"/>
            <a:ext cx="2743017" cy="2057263"/>
          </a:xfrm>
          <a:prstGeom prst="rect">
            <a:avLst/>
          </a:prstGeom>
          <a:noFill/>
          <a:ln>
            <a:noFill/>
          </a:ln>
        </p:spPr>
      </p:pic>
      <p:sp>
        <p:nvSpPr>
          <p:cNvPr id="92" name="Google Shape;92;p3"/>
          <p:cNvSpPr txBox="1">
            <a:spLocks noGrp="1"/>
          </p:cNvSpPr>
          <p:nvPr>
            <p:ph type="subTitle" idx="1"/>
          </p:nvPr>
        </p:nvSpPr>
        <p:spPr>
          <a:xfrm>
            <a:off x="2548725" y="1599325"/>
            <a:ext cx="6153600" cy="70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1800">
                <a:latin typeface="Trebuchet MS"/>
                <a:ea typeface="Trebuchet MS"/>
                <a:cs typeface="Trebuchet MS"/>
                <a:sym typeface="Trebuchet MS"/>
              </a:rPr>
              <a:t>Title I is part of a federal law that grants money to select schools to:</a:t>
            </a:r>
            <a:endParaRPr sz="1800"/>
          </a:p>
        </p:txBody>
      </p:sp>
      <p:sp>
        <p:nvSpPr>
          <p:cNvPr id="93" name="Google Shape;93;p3"/>
          <p:cNvSpPr txBox="1">
            <a:spLocks noGrp="1"/>
          </p:cNvSpPr>
          <p:nvPr>
            <p:ph type="body" idx="2"/>
          </p:nvPr>
        </p:nvSpPr>
        <p:spPr>
          <a:xfrm>
            <a:off x="2971800" y="2450125"/>
            <a:ext cx="5868300" cy="2235900"/>
          </a:xfrm>
          <a:prstGeom prst="rect">
            <a:avLst/>
          </a:prstGeom>
          <a:noFill/>
          <a:ln>
            <a:noFill/>
          </a:ln>
        </p:spPr>
        <p:txBody>
          <a:bodyPr spcFirstLastPara="1" wrap="square" lIns="91425" tIns="91425" rIns="91425" bIns="91425" anchor="t" anchorCtr="0">
            <a:normAutofit/>
          </a:bodyPr>
          <a:lstStyle/>
          <a:p>
            <a:pPr marL="342900" lvl="0" indent="-292100" algn="l" rtl="0">
              <a:lnSpc>
                <a:spcPct val="115000"/>
              </a:lnSpc>
              <a:spcBef>
                <a:spcPts val="0"/>
              </a:spcBef>
              <a:spcAft>
                <a:spcPts val="0"/>
              </a:spcAft>
              <a:buClr>
                <a:schemeClr val="dk1"/>
              </a:buClr>
              <a:buSzPts val="1800"/>
              <a:buFont typeface="Trebuchet MS"/>
              <a:buChar char="●"/>
            </a:pPr>
            <a:r>
              <a:rPr lang="en" sz="1800">
                <a:latin typeface="Trebuchet MS"/>
                <a:ea typeface="Trebuchet MS"/>
                <a:cs typeface="Trebuchet MS"/>
                <a:sym typeface="Trebuchet MS"/>
              </a:rPr>
              <a:t>help meet students’ educational needs and goals,</a:t>
            </a:r>
            <a:endParaRPr sz="1800">
              <a:latin typeface="Trebuchet MS"/>
              <a:ea typeface="Trebuchet MS"/>
              <a:cs typeface="Trebuchet MS"/>
              <a:sym typeface="Trebuchet MS"/>
            </a:endParaRPr>
          </a:p>
          <a:p>
            <a:pPr marL="342900" lvl="0" indent="-292100" algn="l" rtl="0">
              <a:lnSpc>
                <a:spcPct val="115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provide staff with professional learning, and</a:t>
            </a:r>
            <a:endParaRPr sz="1800">
              <a:latin typeface="Trebuchet MS"/>
              <a:ea typeface="Trebuchet MS"/>
              <a:cs typeface="Trebuchet MS"/>
              <a:sym typeface="Trebuchet MS"/>
            </a:endParaRPr>
          </a:p>
          <a:p>
            <a:pPr marL="342900" lvl="0" indent="-292100" algn="l" rtl="0">
              <a:lnSpc>
                <a:spcPct val="115000"/>
              </a:lnSpc>
              <a:spcBef>
                <a:spcPts val="520"/>
              </a:spcBef>
              <a:spcAft>
                <a:spcPts val="0"/>
              </a:spcAft>
              <a:buClr>
                <a:schemeClr val="dk1"/>
              </a:buClr>
              <a:buSzPts val="1800"/>
              <a:buFont typeface="Trebuchet MS"/>
              <a:buChar char="●"/>
            </a:pPr>
            <a:r>
              <a:rPr lang="en" sz="1800">
                <a:latin typeface="Trebuchet MS"/>
                <a:ea typeface="Trebuchet MS"/>
                <a:cs typeface="Trebuchet MS"/>
                <a:sym typeface="Trebuchet MS"/>
              </a:rPr>
              <a:t>support school and family partnerships. </a:t>
            </a:r>
            <a:endParaRPr sz="1000"/>
          </a:p>
        </p:txBody>
      </p:sp>
      <p:sp>
        <p:nvSpPr>
          <p:cNvPr id="94" name="Google Shape;94;p3"/>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What is Title 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txBox="1">
            <a:spLocks noGrp="1"/>
          </p:cNvSpPr>
          <p:nvPr>
            <p:ph type="sldNum" idx="12"/>
          </p:nvPr>
        </p:nvSpPr>
        <p:spPr>
          <a:xfrm>
            <a:off x="350075" y="4739425"/>
            <a:ext cx="4722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30</a:t>
            </a:fld>
            <a:endParaRPr/>
          </a:p>
        </p:txBody>
      </p:sp>
      <p:sp>
        <p:nvSpPr>
          <p:cNvPr id="352" name="Google Shape;352;p32"/>
          <p:cNvSpPr txBox="1">
            <a:spLocks noGrp="1"/>
          </p:cNvSpPr>
          <p:nvPr>
            <p:ph type="subTitle" idx="1"/>
          </p:nvPr>
        </p:nvSpPr>
        <p:spPr>
          <a:xfrm>
            <a:off x="3581400" y="1523125"/>
            <a:ext cx="3150000"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1800" b="1" u="sng">
                <a:solidFill>
                  <a:srgbClr val="000000"/>
                </a:solidFill>
                <a:latin typeface="Trebuchet MS"/>
                <a:ea typeface="Trebuchet MS"/>
                <a:cs typeface="Trebuchet MS"/>
                <a:sym typeface="Trebuchet MS"/>
              </a:rPr>
              <a:t>Contact Information</a:t>
            </a:r>
            <a:endParaRPr sz="1400" b="1" u="sng">
              <a:solidFill>
                <a:srgbClr val="000000"/>
              </a:solidFill>
              <a:latin typeface="Trebuchet MS"/>
              <a:ea typeface="Trebuchet MS"/>
              <a:cs typeface="Trebuchet MS"/>
              <a:sym typeface="Trebuchet MS"/>
            </a:endParaRPr>
          </a:p>
        </p:txBody>
      </p:sp>
      <p:sp>
        <p:nvSpPr>
          <p:cNvPr id="353" name="Google Shape;353;p32"/>
          <p:cNvSpPr txBox="1">
            <a:spLocks noGrp="1"/>
          </p:cNvSpPr>
          <p:nvPr>
            <p:ph type="body" idx="2"/>
          </p:nvPr>
        </p:nvSpPr>
        <p:spPr>
          <a:xfrm>
            <a:off x="1770075" y="1916725"/>
            <a:ext cx="7159500" cy="223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 sz="1400">
                <a:latin typeface="Trebuchet MS"/>
                <a:ea typeface="Trebuchet MS"/>
                <a:cs typeface="Trebuchet MS"/>
                <a:sym typeface="Trebuchet MS"/>
              </a:rPr>
              <a:t>Contact the McKinney-Vento Homeless Education Program (MVP) if you have questions or to complete a Student Housing Questionnaire</a:t>
            </a:r>
            <a:endParaRPr sz="1400">
              <a:latin typeface="Trebuchet MS"/>
              <a:ea typeface="Trebuchet MS"/>
              <a:cs typeface="Trebuchet MS"/>
              <a:sym typeface="Trebuchet MS"/>
            </a:endParaRPr>
          </a:p>
          <a:p>
            <a:pPr marL="742950" lvl="1" indent="-260350" algn="l" rtl="0">
              <a:lnSpc>
                <a:spcPct val="115000"/>
              </a:lnSpc>
              <a:spcBef>
                <a:spcPts val="0"/>
              </a:spcBef>
              <a:spcAft>
                <a:spcPts val="0"/>
              </a:spcAft>
              <a:buClr>
                <a:srgbClr val="002060"/>
              </a:buClr>
              <a:buSzPts val="1600"/>
              <a:buFont typeface="Trebuchet MS"/>
              <a:buChar char="○"/>
            </a:pPr>
            <a:r>
              <a:rPr lang="en" sz="1400">
                <a:latin typeface="Trebuchet MS"/>
                <a:ea typeface="Trebuchet MS"/>
                <a:cs typeface="Trebuchet MS"/>
                <a:sym typeface="Trebuchet MS"/>
              </a:rPr>
              <a:t>Aleshia Coleman - Program Planner</a:t>
            </a:r>
            <a:endParaRPr sz="1400">
              <a:latin typeface="Trebuchet MS"/>
              <a:ea typeface="Trebuchet MS"/>
              <a:cs typeface="Trebuchet MS"/>
              <a:sym typeface="Trebuchet MS"/>
            </a:endParaRPr>
          </a:p>
          <a:p>
            <a:pPr marL="1371600" lvl="2" indent="-330200" algn="l" rtl="0">
              <a:lnSpc>
                <a:spcPct val="115000"/>
              </a:lnSpc>
              <a:spcBef>
                <a:spcPts val="0"/>
              </a:spcBef>
              <a:spcAft>
                <a:spcPts val="0"/>
              </a:spcAft>
              <a:buClr>
                <a:srgbClr val="002060"/>
              </a:buClr>
              <a:buSzPts val="1600"/>
              <a:buFont typeface="Trebuchet MS"/>
              <a:buChar char="■"/>
            </a:pPr>
            <a:r>
              <a:rPr lang="en" sz="1400">
                <a:latin typeface="Trebuchet MS"/>
                <a:ea typeface="Trebuchet MS"/>
                <a:cs typeface="Trebuchet MS"/>
                <a:sym typeface="Trebuchet MS"/>
              </a:rPr>
              <a:t>(561) 753-4057</a:t>
            </a:r>
            <a:endParaRPr sz="1400">
              <a:latin typeface="Trebuchet MS"/>
              <a:ea typeface="Trebuchet MS"/>
              <a:cs typeface="Trebuchet MS"/>
              <a:sym typeface="Trebuchet MS"/>
            </a:endParaRPr>
          </a:p>
          <a:p>
            <a:pPr marL="1371600" lvl="2" indent="-330200" algn="l" rtl="0">
              <a:lnSpc>
                <a:spcPct val="115000"/>
              </a:lnSpc>
              <a:spcBef>
                <a:spcPts val="0"/>
              </a:spcBef>
              <a:spcAft>
                <a:spcPts val="0"/>
              </a:spcAft>
              <a:buClr>
                <a:srgbClr val="002060"/>
              </a:buClr>
              <a:buSzPts val="1600"/>
              <a:buFont typeface="Trebuchet MS"/>
              <a:buChar char="■"/>
            </a:pPr>
            <a:r>
              <a:rPr lang="en" sz="1400">
                <a:latin typeface="Trebuchet MS"/>
                <a:ea typeface="Trebuchet MS"/>
                <a:cs typeface="Trebuchet MS"/>
                <a:sym typeface="Trebuchet MS"/>
              </a:rPr>
              <a:t>Aleshia.Coleman@</a:t>
            </a:r>
            <a:r>
              <a:rPr lang="en" sz="1400">
                <a:uFill>
                  <a:noFill/>
                </a:uFill>
                <a:latin typeface="Trebuchet MS"/>
                <a:ea typeface="Trebuchet MS"/>
                <a:cs typeface="Trebuchet MS"/>
                <a:sym typeface="Trebuchet MS"/>
                <a:hlinkClick r:id="rId3"/>
              </a:rPr>
              <a:t>palmbeachschools.org</a:t>
            </a:r>
            <a:endParaRPr sz="1400">
              <a:latin typeface="Trebuchet MS"/>
              <a:ea typeface="Trebuchet MS"/>
              <a:cs typeface="Trebuchet MS"/>
              <a:sym typeface="Trebuchet MS"/>
            </a:endParaRPr>
          </a:p>
          <a:p>
            <a:pPr marL="742950" lvl="1" indent="-260350" algn="l" rtl="0">
              <a:lnSpc>
                <a:spcPct val="115000"/>
              </a:lnSpc>
              <a:spcBef>
                <a:spcPts val="0"/>
              </a:spcBef>
              <a:spcAft>
                <a:spcPts val="0"/>
              </a:spcAft>
              <a:buClr>
                <a:srgbClr val="002060"/>
              </a:buClr>
              <a:buSzPts val="1600"/>
              <a:buFont typeface="Trebuchet MS"/>
              <a:buChar char="○"/>
            </a:pPr>
            <a:r>
              <a:rPr lang="en" sz="1400">
                <a:latin typeface="Trebuchet MS"/>
                <a:ea typeface="Trebuchet MS"/>
                <a:cs typeface="Trebuchet MS"/>
                <a:sym typeface="Trebuchet MS"/>
              </a:rPr>
              <a:t>Department </a:t>
            </a:r>
            <a:endParaRPr sz="1400">
              <a:latin typeface="Trebuchet MS"/>
              <a:ea typeface="Trebuchet MS"/>
              <a:cs typeface="Trebuchet MS"/>
              <a:sym typeface="Trebuchet MS"/>
            </a:endParaRPr>
          </a:p>
          <a:p>
            <a:pPr marL="1371600" lvl="2" indent="-330200" algn="l" rtl="0">
              <a:lnSpc>
                <a:spcPct val="100000"/>
              </a:lnSpc>
              <a:spcBef>
                <a:spcPts val="0"/>
              </a:spcBef>
              <a:spcAft>
                <a:spcPts val="0"/>
              </a:spcAft>
              <a:buClr>
                <a:srgbClr val="002060"/>
              </a:buClr>
              <a:buSzPts val="1600"/>
              <a:buFont typeface="Trebuchet MS"/>
              <a:buChar char="■"/>
            </a:pPr>
            <a:r>
              <a:rPr lang="en" sz="1400">
                <a:latin typeface="Trebuchet MS"/>
                <a:ea typeface="Trebuchet MS"/>
                <a:cs typeface="Trebuchet MS"/>
                <a:sym typeface="Trebuchet MS"/>
              </a:rPr>
              <a:t>(561) 473-8104 </a:t>
            </a:r>
            <a:endParaRPr sz="1400">
              <a:latin typeface="Trebuchet MS"/>
              <a:ea typeface="Trebuchet MS"/>
              <a:cs typeface="Trebuchet MS"/>
              <a:sym typeface="Trebuchet MS"/>
            </a:endParaRPr>
          </a:p>
          <a:p>
            <a:pPr marL="1371600" lvl="2" indent="-330200" algn="l" rtl="0">
              <a:lnSpc>
                <a:spcPct val="100000"/>
              </a:lnSpc>
              <a:spcBef>
                <a:spcPts val="0"/>
              </a:spcBef>
              <a:spcAft>
                <a:spcPts val="0"/>
              </a:spcAft>
              <a:buClr>
                <a:srgbClr val="002060"/>
              </a:buClr>
              <a:buSzPts val="1600"/>
              <a:buFont typeface="Trebuchet MS"/>
              <a:buChar char="■"/>
            </a:pPr>
            <a:r>
              <a:rPr lang="en" sz="1400">
                <a:solidFill>
                  <a:schemeClr val="hlink"/>
                </a:solidFill>
                <a:uFill>
                  <a:noFill/>
                </a:uFill>
                <a:latin typeface="Trebuchet MS"/>
                <a:ea typeface="Trebuchet MS"/>
                <a:cs typeface="Trebuchet MS"/>
                <a:sym typeface="Trebuchet MS"/>
                <a:hlinkClick r:id="rId4"/>
              </a:rPr>
              <a:t>MVPhomeless@palmbeachschools.org</a:t>
            </a:r>
            <a:endParaRPr sz="1400">
              <a:latin typeface="Trebuchet MS"/>
              <a:ea typeface="Trebuchet MS"/>
              <a:cs typeface="Trebuchet MS"/>
              <a:sym typeface="Trebuchet MS"/>
            </a:endParaRPr>
          </a:p>
          <a:p>
            <a:pPr marL="1371600" lvl="2" indent="-330200" algn="l" rtl="0">
              <a:lnSpc>
                <a:spcPct val="100000"/>
              </a:lnSpc>
              <a:spcBef>
                <a:spcPts val="0"/>
              </a:spcBef>
              <a:spcAft>
                <a:spcPts val="0"/>
              </a:spcAft>
              <a:buClr>
                <a:srgbClr val="002060"/>
              </a:buClr>
              <a:buSzPts val="1600"/>
              <a:buFont typeface="Trebuchet MS"/>
              <a:buChar char="■"/>
            </a:pPr>
            <a:r>
              <a:rPr lang="en" sz="1400" u="sng">
                <a:solidFill>
                  <a:schemeClr val="hlink"/>
                </a:solidFill>
                <a:latin typeface="Trebuchet MS"/>
                <a:ea typeface="Trebuchet MS"/>
                <a:cs typeface="Trebuchet MS"/>
                <a:sym typeface="Trebuchet MS"/>
                <a:hlinkClick r:id="rId5"/>
              </a:rPr>
              <a:t>MVP Website</a:t>
            </a:r>
            <a:endParaRPr sz="1400">
              <a:latin typeface="Trebuchet MS"/>
              <a:ea typeface="Trebuchet MS"/>
              <a:cs typeface="Trebuchet MS"/>
              <a:sym typeface="Trebuchet MS"/>
            </a:endParaRPr>
          </a:p>
        </p:txBody>
      </p:sp>
      <p:sp>
        <p:nvSpPr>
          <p:cNvPr id="354" name="Google Shape;354;p32"/>
          <p:cNvSpPr txBox="1">
            <a:spLocks noGrp="1"/>
          </p:cNvSpPr>
          <p:nvPr>
            <p:ph type="title"/>
          </p:nvPr>
        </p:nvSpPr>
        <p:spPr>
          <a:xfrm>
            <a:off x="2718900" y="882125"/>
            <a:ext cx="46920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900"/>
              <a:buFont typeface="Arial"/>
              <a:buNone/>
            </a:pPr>
            <a:r>
              <a:rPr lang="en" sz="2700" b="1">
                <a:solidFill>
                  <a:srgbClr val="000000"/>
                </a:solidFill>
                <a:latin typeface="Trebuchet MS"/>
                <a:ea typeface="Trebuchet MS"/>
                <a:cs typeface="Trebuchet MS"/>
                <a:sym typeface="Trebuchet MS"/>
              </a:rPr>
              <a:t>McKinney-Vento Program</a:t>
            </a:r>
            <a:endParaRPr sz="2700" b="1">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SzPts val="2000"/>
              <a:buNone/>
            </a:pP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31</a:t>
            </a:fld>
            <a:endParaRPr sz="1000"/>
          </a:p>
        </p:txBody>
      </p:sp>
      <p:sp>
        <p:nvSpPr>
          <p:cNvPr id="362" name="Google Shape;362;p33"/>
          <p:cNvSpPr txBox="1">
            <a:spLocks noGrp="1"/>
          </p:cNvSpPr>
          <p:nvPr>
            <p:ph type="body" idx="2"/>
          </p:nvPr>
        </p:nvSpPr>
        <p:spPr>
          <a:xfrm>
            <a:off x="1738325" y="1579575"/>
            <a:ext cx="6929400" cy="2625600"/>
          </a:xfrm>
          <a:prstGeom prst="rect">
            <a:avLst/>
          </a:prstGeom>
          <a:noFill/>
          <a:ln>
            <a:noFill/>
          </a:ln>
        </p:spPr>
        <p:txBody>
          <a:bodyPr spcFirstLastPara="1" wrap="square" lIns="91425" tIns="91425" rIns="91425" bIns="91425" anchor="t" anchorCtr="0">
            <a:noAutofit/>
          </a:bodyPr>
          <a:lstStyle/>
          <a:p>
            <a:pPr marL="342900" lvl="0" indent="-292162" algn="l" rtl="0">
              <a:lnSpc>
                <a:spcPct val="115000"/>
              </a:lnSpc>
              <a:spcBef>
                <a:spcPts val="0"/>
              </a:spcBef>
              <a:spcAft>
                <a:spcPts val="0"/>
              </a:spcAft>
              <a:buClr>
                <a:schemeClr val="dk1"/>
              </a:buClr>
              <a:buSzPts val="1800"/>
              <a:buFont typeface="Trebuchet MS"/>
              <a:buChar char="●"/>
            </a:pPr>
            <a:r>
              <a:rPr lang="en" sz="1800" dirty="0">
                <a:latin typeface="Trebuchet MS"/>
                <a:ea typeface="Trebuchet MS"/>
                <a:cs typeface="Trebuchet MS"/>
                <a:sym typeface="Trebuchet MS"/>
              </a:rPr>
              <a:t>Parents’ opportunity to ask questions and provide feedback</a:t>
            </a:r>
            <a:endParaRPr sz="1800" dirty="0">
              <a:latin typeface="Trebuchet MS"/>
              <a:ea typeface="Trebuchet MS"/>
              <a:cs typeface="Trebuchet MS"/>
              <a:sym typeface="Trebuchet MS"/>
            </a:endParaRPr>
          </a:p>
          <a:p>
            <a:pPr marL="342900" lvl="0" indent="-292171" algn="l" rtl="0">
              <a:lnSpc>
                <a:spcPct val="115000"/>
              </a:lnSpc>
              <a:spcBef>
                <a:spcPts val="520"/>
              </a:spcBef>
              <a:spcAft>
                <a:spcPts val="0"/>
              </a:spcAft>
              <a:buClr>
                <a:schemeClr val="dk1"/>
              </a:buClr>
              <a:buSzPts val="1800"/>
              <a:buFont typeface="Arial"/>
              <a:buChar char="●"/>
            </a:pPr>
            <a:r>
              <a:rPr lang="en" sz="1800" dirty="0">
                <a:latin typeface="Trebuchet MS"/>
                <a:ea typeface="Trebuchet MS"/>
                <a:cs typeface="Trebuchet MS"/>
                <a:sym typeface="Trebuchet MS"/>
              </a:rPr>
              <a:t>Complete </a:t>
            </a:r>
            <a:r>
              <a:rPr lang="en" sz="1800">
                <a:latin typeface="Trebuchet MS"/>
                <a:ea typeface="Trebuchet MS"/>
                <a:cs typeface="Trebuchet MS"/>
                <a:sym typeface="Trebuchet MS"/>
              </a:rPr>
              <a:t>evaluation </a:t>
            </a:r>
            <a:endParaRPr lang="en-US" sz="180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Font typeface="Arial"/>
              <a:buNone/>
            </a:pPr>
            <a:r>
              <a:rPr lang="en" sz="1800" dirty="0">
                <a:latin typeface="Trebuchet MS"/>
                <a:ea typeface="Trebuchet MS"/>
                <a:cs typeface="Trebuchet MS"/>
                <a:sym typeface="Trebuchet MS"/>
              </a:rPr>
              <a:t>Thank you for your attendance, participation, and feedback. </a:t>
            </a:r>
            <a:endParaRPr sz="180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Font typeface="Arial"/>
              <a:buNone/>
            </a:pPr>
            <a:endParaRPr sz="1800" dirty="0">
              <a:latin typeface="Trebuchet MS"/>
              <a:ea typeface="Trebuchet MS"/>
              <a:cs typeface="Trebuchet MS"/>
              <a:sym typeface="Trebuchet MS"/>
            </a:endParaRPr>
          </a:p>
          <a:p>
            <a:pPr marL="0" lvl="0" indent="0" algn="ctr" rtl="0">
              <a:lnSpc>
                <a:spcPct val="115000"/>
              </a:lnSpc>
              <a:spcBef>
                <a:spcPts val="480"/>
              </a:spcBef>
              <a:spcAft>
                <a:spcPts val="0"/>
              </a:spcAft>
              <a:buClr>
                <a:schemeClr val="dk1"/>
              </a:buClr>
              <a:buSzPts val="2400"/>
              <a:buFont typeface="Arial"/>
              <a:buNone/>
            </a:pPr>
            <a:r>
              <a:rPr lang="en" sz="1800" b="1" dirty="0">
                <a:latin typeface="Trebuchet MS"/>
                <a:ea typeface="Trebuchet MS"/>
                <a:cs typeface="Trebuchet MS"/>
                <a:sym typeface="Trebuchet MS"/>
              </a:rPr>
              <a:t>We look forward to a successful school year!</a:t>
            </a:r>
            <a:endParaRPr sz="1800" dirty="0">
              <a:latin typeface="Trebuchet MS"/>
              <a:ea typeface="Trebuchet MS"/>
              <a:cs typeface="Trebuchet MS"/>
              <a:sym typeface="Trebuchet MS"/>
            </a:endParaRPr>
          </a:p>
        </p:txBody>
      </p:sp>
      <p:sp>
        <p:nvSpPr>
          <p:cNvPr id="363" name="Google Shape;363;p33"/>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Conclusion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4</a:t>
            </a:fld>
            <a:endParaRPr sz="1000"/>
          </a:p>
        </p:txBody>
      </p:sp>
      <p:pic>
        <p:nvPicPr>
          <p:cNvPr id="101" name="Google Shape;101;p4" descr="Elementary Sharing.png"/>
          <p:cNvPicPr preferRelativeResize="0"/>
          <p:nvPr/>
        </p:nvPicPr>
        <p:blipFill rotWithShape="1">
          <a:blip r:embed="rId3">
            <a:alphaModFix/>
          </a:blip>
          <a:srcRect/>
          <a:stretch/>
        </p:blipFill>
        <p:spPr>
          <a:xfrm>
            <a:off x="-153686" y="1168545"/>
            <a:ext cx="2820686" cy="2222354"/>
          </a:xfrm>
          <a:prstGeom prst="rect">
            <a:avLst/>
          </a:prstGeom>
          <a:noFill/>
          <a:ln>
            <a:noFill/>
          </a:ln>
        </p:spPr>
      </p:pic>
      <p:pic>
        <p:nvPicPr>
          <p:cNvPr id="102" name="Google Shape;102;p4" descr="Middle School.png"/>
          <p:cNvPicPr preferRelativeResize="0"/>
          <p:nvPr/>
        </p:nvPicPr>
        <p:blipFill rotWithShape="1">
          <a:blip r:embed="rId4">
            <a:alphaModFix/>
          </a:blip>
          <a:srcRect/>
          <a:stretch/>
        </p:blipFill>
        <p:spPr>
          <a:xfrm>
            <a:off x="152401" y="2851150"/>
            <a:ext cx="2819400" cy="2108201"/>
          </a:xfrm>
          <a:prstGeom prst="rect">
            <a:avLst/>
          </a:prstGeom>
          <a:noFill/>
          <a:ln>
            <a:noFill/>
          </a:ln>
        </p:spPr>
      </p:pic>
      <p:sp>
        <p:nvSpPr>
          <p:cNvPr id="103" name="Google Shape;103;p4"/>
          <p:cNvSpPr txBox="1">
            <a:spLocks noGrp="1"/>
          </p:cNvSpPr>
          <p:nvPr>
            <p:ph type="body" idx="2"/>
          </p:nvPr>
        </p:nvSpPr>
        <p:spPr>
          <a:xfrm>
            <a:off x="2819400" y="1666125"/>
            <a:ext cx="6069900" cy="2832300"/>
          </a:xfrm>
          <a:prstGeom prst="rect">
            <a:avLst/>
          </a:prstGeom>
          <a:noFill/>
          <a:ln>
            <a:noFill/>
          </a:ln>
        </p:spPr>
        <p:txBody>
          <a:bodyPr spcFirstLastPara="1" wrap="square" lIns="91425" tIns="91425" rIns="91425" bIns="91425" anchor="t" anchorCtr="0">
            <a:normAutofit fontScale="92500" lnSpcReduction="20000"/>
          </a:bodyPr>
          <a:lstStyle/>
          <a:p>
            <a:pPr marL="457200" lvl="0" indent="-340232" algn="l" rtl="0">
              <a:lnSpc>
                <a:spcPct val="115000"/>
              </a:lnSpc>
              <a:spcBef>
                <a:spcPts val="0"/>
              </a:spcBef>
              <a:spcAft>
                <a:spcPts val="0"/>
              </a:spcAft>
              <a:buClr>
                <a:schemeClr val="dk1"/>
              </a:buClr>
              <a:buSzPct val="100000"/>
              <a:buFont typeface="Trebuchet MS"/>
              <a:buChar char="•"/>
            </a:pPr>
            <a:r>
              <a:rPr lang="en" sz="1900" b="1">
                <a:latin typeface="Trebuchet MS"/>
                <a:ea typeface="Trebuchet MS"/>
                <a:cs typeface="Trebuchet MS"/>
                <a:sym typeface="Trebuchet MS"/>
              </a:rPr>
              <a:t>Eligibility for 2025-2026 School Year</a:t>
            </a:r>
            <a:endParaRPr sz="1900">
              <a:latin typeface="Arial"/>
              <a:ea typeface="Arial"/>
              <a:cs typeface="Arial"/>
              <a:sym typeface="Arial"/>
            </a:endParaRPr>
          </a:p>
          <a:p>
            <a:pPr marL="914400" lvl="1" indent="-340232" algn="l" rtl="0">
              <a:lnSpc>
                <a:spcPct val="115000"/>
              </a:lnSpc>
              <a:spcBef>
                <a:spcPts val="0"/>
              </a:spcBef>
              <a:spcAft>
                <a:spcPts val="0"/>
              </a:spcAft>
              <a:buSzPct val="100000"/>
              <a:buFont typeface="Trebuchet MS"/>
              <a:buChar char="•"/>
            </a:pPr>
            <a:r>
              <a:rPr lang="en" sz="1900">
                <a:latin typeface="Trebuchet MS"/>
                <a:ea typeface="Trebuchet MS"/>
                <a:cs typeface="Trebuchet MS"/>
                <a:sym typeface="Trebuchet MS"/>
              </a:rPr>
              <a:t>District analyzes income data (Free and Reduced Priced Lunch (FRPL), Direct Certification)</a:t>
            </a:r>
            <a:endParaRPr sz="1900">
              <a:latin typeface="Trebuchet MS"/>
              <a:ea typeface="Trebuchet MS"/>
              <a:cs typeface="Trebuchet MS"/>
              <a:sym typeface="Trebuchet MS"/>
            </a:endParaRPr>
          </a:p>
          <a:p>
            <a:pPr marL="457200" lvl="0" indent="-340232" algn="l" rtl="0">
              <a:lnSpc>
                <a:spcPct val="115000"/>
              </a:lnSpc>
              <a:spcBef>
                <a:spcPts val="560"/>
              </a:spcBef>
              <a:spcAft>
                <a:spcPts val="0"/>
              </a:spcAft>
              <a:buClr>
                <a:schemeClr val="dk1"/>
              </a:buClr>
              <a:buSzPct val="100000"/>
              <a:buFont typeface="Trebuchet MS"/>
              <a:buChar char="•"/>
            </a:pPr>
            <a:r>
              <a:rPr lang="en" sz="1900">
                <a:latin typeface="Trebuchet MS"/>
                <a:ea typeface="Trebuchet MS"/>
                <a:cs typeface="Trebuchet MS"/>
                <a:sym typeface="Trebuchet MS"/>
              </a:rPr>
              <a:t>District sets eligibility thresholds based on federal and State laws:</a:t>
            </a:r>
            <a:endParaRPr sz="1900">
              <a:latin typeface="Trebuchet MS"/>
              <a:ea typeface="Trebuchet MS"/>
              <a:cs typeface="Trebuchet MS"/>
              <a:sym typeface="Trebuchet MS"/>
            </a:endParaRPr>
          </a:p>
          <a:p>
            <a:pPr marL="1143000" lvl="2" indent="-162432" algn="l" rtl="0">
              <a:lnSpc>
                <a:spcPct val="115000"/>
              </a:lnSpc>
              <a:spcBef>
                <a:spcPts val="560"/>
              </a:spcBef>
              <a:spcAft>
                <a:spcPts val="0"/>
              </a:spcAft>
              <a:buClr>
                <a:schemeClr val="dk1"/>
              </a:buClr>
              <a:buSzPct val="100000"/>
              <a:buFont typeface="Trebuchet MS"/>
              <a:buChar char="•"/>
            </a:pPr>
            <a:r>
              <a:rPr lang="en" sz="1900">
                <a:latin typeface="Trebuchet MS"/>
                <a:ea typeface="Trebuchet MS"/>
                <a:cs typeface="Trebuchet MS"/>
                <a:sym typeface="Trebuchet MS"/>
              </a:rPr>
              <a:t>70% for elementary, middle and combination schools </a:t>
            </a:r>
            <a:endParaRPr sz="1900">
              <a:latin typeface="Trebuchet MS"/>
              <a:ea typeface="Trebuchet MS"/>
              <a:cs typeface="Trebuchet MS"/>
              <a:sym typeface="Trebuchet MS"/>
            </a:endParaRPr>
          </a:p>
          <a:p>
            <a:pPr marL="1143000" lvl="2" indent="-162432" algn="l" rtl="0">
              <a:lnSpc>
                <a:spcPct val="115000"/>
              </a:lnSpc>
              <a:spcBef>
                <a:spcPts val="560"/>
              </a:spcBef>
              <a:spcAft>
                <a:spcPts val="0"/>
              </a:spcAft>
              <a:buClr>
                <a:schemeClr val="dk1"/>
              </a:buClr>
              <a:buSzPct val="100000"/>
              <a:buFont typeface="Trebuchet MS"/>
              <a:buChar char="•"/>
            </a:pPr>
            <a:r>
              <a:rPr lang="en" sz="1900">
                <a:latin typeface="Trebuchet MS"/>
                <a:ea typeface="Trebuchet MS"/>
                <a:cs typeface="Trebuchet MS"/>
                <a:sym typeface="Trebuchet MS"/>
              </a:rPr>
              <a:t>67% for high schools </a:t>
            </a:r>
            <a:endParaRPr sz="1900"/>
          </a:p>
        </p:txBody>
      </p:sp>
      <p:sp>
        <p:nvSpPr>
          <p:cNvPr id="104" name="Google Shape;104;p4"/>
          <p:cNvSpPr txBox="1">
            <a:spLocks noGrp="1"/>
          </p:cNvSpPr>
          <p:nvPr>
            <p:ph type="title"/>
          </p:nvPr>
        </p:nvSpPr>
        <p:spPr>
          <a:xfrm>
            <a:off x="2018550" y="877325"/>
            <a:ext cx="65622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How does a school become Title I?</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5</a:t>
            </a:fld>
            <a:endParaRPr sz="1000"/>
          </a:p>
        </p:txBody>
      </p:sp>
      <p:sp>
        <p:nvSpPr>
          <p:cNvPr id="111" name="Google Shape;111;p5"/>
          <p:cNvSpPr txBox="1">
            <a:spLocks noGrp="1"/>
          </p:cNvSpPr>
          <p:nvPr>
            <p:ph type="body" idx="2"/>
          </p:nvPr>
        </p:nvSpPr>
        <p:spPr>
          <a:xfrm>
            <a:off x="1979625" y="1787875"/>
            <a:ext cx="7030200" cy="2728500"/>
          </a:xfrm>
          <a:prstGeom prst="rect">
            <a:avLst/>
          </a:prstGeom>
          <a:noFill/>
          <a:ln>
            <a:noFill/>
          </a:ln>
        </p:spPr>
        <p:txBody>
          <a:bodyPr spcFirstLastPara="1" wrap="square" lIns="91425" tIns="91425" rIns="91425" bIns="91425" anchor="t" anchorCtr="0">
            <a:normAutofit/>
          </a:bodyPr>
          <a:lstStyle/>
          <a:p>
            <a:pPr marL="342900" lvl="0" indent="-288925" algn="l" rtl="0">
              <a:lnSpc>
                <a:spcPct val="115000"/>
              </a:lnSpc>
              <a:spcBef>
                <a:spcPts val="0"/>
              </a:spcBef>
              <a:spcAft>
                <a:spcPts val="0"/>
              </a:spcAft>
              <a:buClr>
                <a:schemeClr val="dk1"/>
              </a:buClr>
              <a:buSzPts val="1750"/>
              <a:buFont typeface="Trebuchet MS"/>
              <a:buChar char="●"/>
            </a:pPr>
            <a:r>
              <a:rPr lang="en" sz="1750">
                <a:latin typeface="Trebuchet MS"/>
                <a:ea typeface="Trebuchet MS"/>
                <a:cs typeface="Trebuchet MS"/>
                <a:sym typeface="Trebuchet MS"/>
              </a:rPr>
              <a:t>Additional funds to support students, teachers, and families!</a:t>
            </a:r>
            <a:endParaRPr sz="1750">
              <a:latin typeface="Trebuchet MS"/>
              <a:ea typeface="Trebuchet MS"/>
              <a:cs typeface="Trebuchet MS"/>
              <a:sym typeface="Trebuchet MS"/>
            </a:endParaRPr>
          </a:p>
          <a:p>
            <a:pPr marL="742950" lvl="1" indent="-257175" algn="l" rtl="0">
              <a:lnSpc>
                <a:spcPct val="115000"/>
              </a:lnSpc>
              <a:spcBef>
                <a:spcPts val="1000"/>
              </a:spcBef>
              <a:spcAft>
                <a:spcPts val="0"/>
              </a:spcAft>
              <a:buClr>
                <a:schemeClr val="dk1"/>
              </a:buClr>
              <a:buSzPts val="1750"/>
              <a:buFont typeface="Trebuchet MS"/>
              <a:buChar char="•"/>
            </a:pPr>
            <a:r>
              <a:rPr lang="en" sz="1750">
                <a:latin typeface="Trebuchet MS"/>
                <a:ea typeface="Trebuchet MS"/>
                <a:cs typeface="Trebuchet MS"/>
                <a:sym typeface="Trebuchet MS"/>
              </a:rPr>
              <a:t>These funds are over and above what the District provides. </a:t>
            </a:r>
            <a:endParaRPr sz="1750">
              <a:latin typeface="Trebuchet MS"/>
              <a:ea typeface="Trebuchet MS"/>
              <a:cs typeface="Trebuchet MS"/>
              <a:sym typeface="Trebuchet MS"/>
            </a:endParaRPr>
          </a:p>
          <a:p>
            <a:pPr marL="742950" lvl="1" indent="-257175" algn="l" rtl="0">
              <a:lnSpc>
                <a:spcPct val="115000"/>
              </a:lnSpc>
              <a:spcBef>
                <a:spcPts val="1000"/>
              </a:spcBef>
              <a:spcAft>
                <a:spcPts val="0"/>
              </a:spcAft>
              <a:buClr>
                <a:schemeClr val="dk1"/>
              </a:buClr>
              <a:buSzPts val="1750"/>
              <a:buFont typeface="Trebuchet MS"/>
              <a:buChar char="•"/>
            </a:pPr>
            <a:r>
              <a:rPr lang="en" sz="1750">
                <a:latin typeface="Trebuchet MS"/>
                <a:ea typeface="Trebuchet MS"/>
                <a:cs typeface="Trebuchet MS"/>
                <a:sym typeface="Trebuchet MS"/>
              </a:rPr>
              <a:t>Funds concentrated in instruction for students, professional learning for our teachers, and activities to strengthen our partnership with families.</a:t>
            </a:r>
            <a:endParaRPr sz="1750"/>
          </a:p>
        </p:txBody>
      </p:sp>
      <p:sp>
        <p:nvSpPr>
          <p:cNvPr id="112" name="Google Shape;112;p5"/>
          <p:cNvSpPr txBox="1">
            <a:spLocks noGrp="1"/>
          </p:cNvSpPr>
          <p:nvPr>
            <p:ph type="title"/>
          </p:nvPr>
        </p:nvSpPr>
        <p:spPr>
          <a:xfrm>
            <a:off x="2103450" y="900625"/>
            <a:ext cx="61914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990"/>
              <a:buFont typeface="Times New Roman"/>
              <a:buNone/>
            </a:pPr>
            <a:r>
              <a:rPr lang="en" sz="2720" b="1">
                <a:latin typeface="Trebuchet MS"/>
                <a:ea typeface="Trebuchet MS"/>
                <a:cs typeface="Trebuchet MS"/>
                <a:sym typeface="Trebuchet MS"/>
              </a:rPr>
              <a:t>What does it mean for our School?</a:t>
            </a:r>
            <a:endParaRPr sz="2720">
              <a:latin typeface="Trebuchet MS"/>
              <a:ea typeface="Trebuchet MS"/>
              <a:cs typeface="Trebuchet MS"/>
              <a:sym typeface="Trebuchet MS"/>
            </a:endParaRPr>
          </a:p>
          <a:p>
            <a:pPr marL="0" lvl="0" indent="0" algn="l" rtl="0">
              <a:lnSpc>
                <a:spcPct val="100000"/>
              </a:lnSpc>
              <a:spcBef>
                <a:spcPts val="0"/>
              </a:spcBef>
              <a:spcAft>
                <a:spcPts val="0"/>
              </a:spcAft>
              <a:buSzPts val="990"/>
              <a:buNone/>
            </a:pP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6</a:t>
            </a:fld>
            <a:endParaRPr sz="1000"/>
          </a:p>
        </p:txBody>
      </p:sp>
      <p:sp>
        <p:nvSpPr>
          <p:cNvPr id="119" name="Google Shape;119;p6"/>
          <p:cNvSpPr txBox="1">
            <a:spLocks noGrp="1"/>
          </p:cNvSpPr>
          <p:nvPr>
            <p:ph type="body" idx="2"/>
          </p:nvPr>
        </p:nvSpPr>
        <p:spPr>
          <a:xfrm>
            <a:off x="2079625" y="1674825"/>
            <a:ext cx="6790200" cy="2897100"/>
          </a:xfrm>
          <a:prstGeom prst="rect">
            <a:avLst/>
          </a:prstGeom>
          <a:noFill/>
          <a:ln>
            <a:noFill/>
          </a:ln>
        </p:spPr>
        <p:txBody>
          <a:bodyPr spcFirstLastPara="1" wrap="square" lIns="91425" tIns="91425" rIns="91425" bIns="91425" anchor="t" anchorCtr="0">
            <a:normAutofit fontScale="92500" lnSpcReduction="10000"/>
          </a:bodyPr>
          <a:lstStyle/>
          <a:p>
            <a:pPr marL="342900" lvl="0" indent="-28943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Rights for Parents and Families to be informed and involved</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Title I Annual Meeting</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Decision-making Committees (Stakeholder Input Meeting)</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Parents’ Right to be Involved</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Parent and Family Engagement Plan</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School-Parent Compact</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Parents’ Right to Know Notifications</a:t>
            </a:r>
            <a:endParaRPr sz="1900">
              <a:latin typeface="Trebuchet MS"/>
              <a:ea typeface="Trebuchet MS"/>
              <a:cs typeface="Trebuchet MS"/>
              <a:sym typeface="Trebuchet MS"/>
            </a:endParaRPr>
          </a:p>
          <a:p>
            <a:pPr marL="742950" lvl="1" indent="-257682" algn="l" rtl="0">
              <a:lnSpc>
                <a:spcPct val="115000"/>
              </a:lnSpc>
              <a:spcBef>
                <a:spcPts val="0"/>
              </a:spcBef>
              <a:spcAft>
                <a:spcPts val="0"/>
              </a:spcAft>
              <a:buClr>
                <a:schemeClr val="dk1"/>
              </a:buClr>
              <a:buSzPct val="100000"/>
              <a:buFont typeface="Trebuchet MS"/>
              <a:buChar char="•"/>
            </a:pPr>
            <a:r>
              <a:rPr lang="en" sz="1900">
                <a:latin typeface="Trebuchet MS"/>
                <a:ea typeface="Trebuchet MS"/>
                <a:cs typeface="Trebuchet MS"/>
                <a:sym typeface="Trebuchet MS"/>
              </a:rPr>
              <a:t>Surveys</a:t>
            </a:r>
            <a:endParaRPr sz="1900">
              <a:latin typeface="Arial"/>
              <a:ea typeface="Arial"/>
              <a:cs typeface="Arial"/>
              <a:sym typeface="Arial"/>
            </a:endParaRPr>
          </a:p>
          <a:p>
            <a:pPr marL="0" lvl="0" indent="0" algn="l" rtl="0">
              <a:lnSpc>
                <a:spcPct val="115000"/>
              </a:lnSpc>
              <a:spcBef>
                <a:spcPts val="0"/>
              </a:spcBef>
              <a:spcAft>
                <a:spcPts val="0"/>
              </a:spcAft>
              <a:buSzPct val="108108"/>
              <a:buNone/>
            </a:pPr>
            <a:endParaRPr/>
          </a:p>
        </p:txBody>
      </p:sp>
      <p:sp>
        <p:nvSpPr>
          <p:cNvPr id="120" name="Google Shape;120;p6"/>
          <p:cNvSpPr txBox="1">
            <a:spLocks noGrp="1"/>
          </p:cNvSpPr>
          <p:nvPr>
            <p:ph type="title"/>
          </p:nvPr>
        </p:nvSpPr>
        <p:spPr>
          <a:xfrm>
            <a:off x="2317750" y="877325"/>
            <a:ext cx="5873700" cy="45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2700" b="1">
                <a:latin typeface="Trebuchet MS"/>
                <a:ea typeface="Trebuchet MS"/>
                <a:cs typeface="Trebuchet MS"/>
                <a:sym typeface="Trebuchet MS"/>
              </a:rPr>
              <a:t>What does it mean for our School?</a:t>
            </a:r>
            <a:endParaRPr sz="2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7</a:t>
            </a:fld>
            <a:endParaRPr sz="1000"/>
          </a:p>
        </p:txBody>
      </p:sp>
      <p:sp>
        <p:nvSpPr>
          <p:cNvPr id="127" name="Google Shape;127;p7"/>
          <p:cNvSpPr txBox="1"/>
          <p:nvPr/>
        </p:nvSpPr>
        <p:spPr>
          <a:xfrm>
            <a:off x="5917700" y="2784200"/>
            <a:ext cx="1312200" cy="3078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highlight>
                <a:srgbClr val="FFFFFF"/>
              </a:highlight>
              <a:latin typeface="Arial"/>
              <a:ea typeface="Arial"/>
              <a:cs typeface="Arial"/>
              <a:sym typeface="Arial"/>
            </a:endParaRPr>
          </a:p>
        </p:txBody>
      </p:sp>
      <p:pic>
        <p:nvPicPr>
          <p:cNvPr id="128" name="Google Shape;128;p7"/>
          <p:cNvPicPr preferRelativeResize="0"/>
          <p:nvPr/>
        </p:nvPicPr>
        <p:blipFill rotWithShape="1">
          <a:blip r:embed="rId3">
            <a:alphaModFix/>
          </a:blip>
          <a:srcRect/>
          <a:stretch/>
        </p:blipFill>
        <p:spPr>
          <a:xfrm>
            <a:off x="5163675" y="1538700"/>
            <a:ext cx="3029200" cy="3015725"/>
          </a:xfrm>
          <a:prstGeom prst="rect">
            <a:avLst/>
          </a:prstGeom>
          <a:noFill/>
          <a:ln>
            <a:noFill/>
          </a:ln>
        </p:spPr>
      </p:pic>
      <p:sp>
        <p:nvSpPr>
          <p:cNvPr id="129" name="Google Shape;129;p7"/>
          <p:cNvSpPr txBox="1"/>
          <p:nvPr/>
        </p:nvSpPr>
        <p:spPr>
          <a:xfrm>
            <a:off x="6093575" y="2860400"/>
            <a:ext cx="1401300" cy="3564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400" b="1" i="0" u="none" strike="noStrike" cap="none">
                <a:solidFill>
                  <a:srgbClr val="000000"/>
                </a:solidFill>
                <a:highlight>
                  <a:srgbClr val="FFFFFF"/>
                </a:highlight>
                <a:latin typeface="Arial"/>
                <a:ea typeface="Arial"/>
                <a:cs typeface="Arial"/>
                <a:sym typeface="Arial"/>
              </a:rPr>
              <a:t>Title I</a:t>
            </a:r>
            <a:endParaRPr sz="2400" b="1" i="0" u="none" strike="noStrike" cap="none">
              <a:solidFill>
                <a:srgbClr val="000000"/>
              </a:solidFill>
              <a:highlight>
                <a:srgbClr val="FFFFFF"/>
              </a:highlight>
              <a:latin typeface="Arial"/>
              <a:ea typeface="Arial"/>
              <a:cs typeface="Arial"/>
              <a:sym typeface="Arial"/>
            </a:endParaRPr>
          </a:p>
        </p:txBody>
      </p:sp>
      <p:sp>
        <p:nvSpPr>
          <p:cNvPr id="130" name="Google Shape;130;p7"/>
          <p:cNvSpPr txBox="1">
            <a:spLocks noGrp="1"/>
          </p:cNvSpPr>
          <p:nvPr>
            <p:ph type="body" idx="2"/>
          </p:nvPr>
        </p:nvSpPr>
        <p:spPr>
          <a:xfrm>
            <a:off x="1829650" y="1915225"/>
            <a:ext cx="4439100" cy="2235900"/>
          </a:xfrm>
          <a:prstGeom prst="rect">
            <a:avLst/>
          </a:prstGeom>
          <a:noFill/>
          <a:ln>
            <a:noFill/>
          </a:ln>
        </p:spPr>
        <p:txBody>
          <a:bodyPr spcFirstLastPara="1" wrap="square" lIns="91425" tIns="91425" rIns="91425" bIns="91425" anchor="t" anchorCtr="0">
            <a:normAutofit/>
          </a:bodyPr>
          <a:lstStyle/>
          <a:p>
            <a:pPr marL="342900" lvl="0" indent="-3048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All students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teachers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families benefit</a:t>
            </a:r>
            <a:endParaRPr sz="220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a:p>
        </p:txBody>
      </p:sp>
      <p:sp>
        <p:nvSpPr>
          <p:cNvPr id="131" name="Google Shape;131;p7"/>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Schoolwide Title I Programs</a:t>
            </a:r>
            <a:endParaRPr sz="3000" b="1">
              <a:latin typeface="Trebuchet MS"/>
              <a:ea typeface="Trebuchet MS"/>
              <a:cs typeface="Trebuchet MS"/>
              <a:sym typeface="Trebuchet MS"/>
            </a:endParaRPr>
          </a:p>
          <a:p>
            <a:pPr marL="0" lvl="0" indent="0" algn="l" rtl="0">
              <a:lnSpc>
                <a:spcPct val="100000"/>
              </a:lnSpc>
              <a:spcBef>
                <a:spcPts val="0"/>
              </a:spcBef>
              <a:spcAft>
                <a:spcPts val="0"/>
              </a:spcAft>
              <a:buSzPct val="111111"/>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8</a:t>
            </a:fld>
            <a:endParaRPr sz="1000"/>
          </a:p>
        </p:txBody>
      </p:sp>
      <p:sp>
        <p:nvSpPr>
          <p:cNvPr id="139" name="Google Shape;139;p8"/>
          <p:cNvSpPr txBox="1">
            <a:spLocks noGrp="1"/>
          </p:cNvSpPr>
          <p:nvPr>
            <p:ph type="body" idx="2"/>
          </p:nvPr>
        </p:nvSpPr>
        <p:spPr>
          <a:xfrm>
            <a:off x="1905000" y="1840525"/>
            <a:ext cx="6937500" cy="2235900"/>
          </a:xfrm>
          <a:prstGeom prst="rect">
            <a:avLst/>
          </a:prstGeom>
          <a:noFill/>
          <a:ln>
            <a:noFill/>
          </a:ln>
        </p:spPr>
        <p:txBody>
          <a:bodyPr spcFirstLastPara="1" wrap="square" lIns="91425" tIns="91425" rIns="91425" bIns="91425" anchor="t" anchorCtr="0">
            <a:normAutofit fontScale="32500" lnSpcReduction="20000"/>
          </a:bodyPr>
          <a:lstStyle/>
          <a:p>
            <a:pPr fontAlgn="base"/>
            <a:r>
              <a:rPr lang="en-US" sz="4500" dirty="0"/>
              <a:t>Increase learning gains in math and reading by 3%</a:t>
            </a:r>
          </a:p>
          <a:p>
            <a:pPr fontAlgn="base"/>
            <a:r>
              <a:rPr lang="en-US" sz="4500" dirty="0"/>
              <a:t>Provide intensive tutorials in reading and math </a:t>
            </a:r>
          </a:p>
          <a:p>
            <a:pPr fontAlgn="base"/>
            <a:r>
              <a:rPr lang="en-US" sz="4500" dirty="0"/>
              <a:t>Increase parent engagement</a:t>
            </a:r>
          </a:p>
          <a:p>
            <a:pPr fontAlgn="base"/>
            <a:r>
              <a:rPr lang="en-US" sz="4500" dirty="0"/>
              <a:t>Decrease absenteeism</a:t>
            </a:r>
          </a:p>
          <a:p>
            <a:pPr fontAlgn="base"/>
            <a:r>
              <a:rPr lang="en-US" sz="4500" dirty="0"/>
              <a:t>Professional Development for EPA Staff </a:t>
            </a:r>
          </a:p>
          <a:p>
            <a:pPr marL="0" lvl="0" indent="0" algn="l" rtl="0">
              <a:lnSpc>
                <a:spcPct val="115000"/>
              </a:lnSpc>
              <a:spcBef>
                <a:spcPts val="351"/>
              </a:spcBef>
              <a:spcAft>
                <a:spcPts val="0"/>
              </a:spcAft>
              <a:buClr>
                <a:schemeClr val="dk1"/>
              </a:buClr>
              <a:buSzPct val="26387"/>
              <a:buFont typeface="Arial"/>
              <a:buNone/>
            </a:pPr>
            <a:r>
              <a:rPr lang="en" sz="7200" i="1" dirty="0">
                <a:highlight>
                  <a:srgbClr val="FFFF00"/>
                </a:highlight>
                <a:latin typeface="Trebuchet MS"/>
                <a:ea typeface="Trebuchet MS"/>
                <a:cs typeface="Trebuchet MS"/>
                <a:sym typeface="Trebuchet MS"/>
              </a:rPr>
              <a:t> </a:t>
            </a:r>
            <a:endParaRPr sz="7200" i="1" dirty="0">
              <a:highlight>
                <a:srgbClr val="FFFF00"/>
              </a:highlight>
              <a:latin typeface="Trebuchet MS"/>
              <a:ea typeface="Trebuchet MS"/>
              <a:cs typeface="Trebuchet MS"/>
              <a:sym typeface="Trebuchet MS"/>
            </a:endParaRPr>
          </a:p>
          <a:p>
            <a:pPr marL="0" lvl="0" indent="0" algn="l" rtl="0">
              <a:lnSpc>
                <a:spcPct val="115000"/>
              </a:lnSpc>
              <a:spcBef>
                <a:spcPts val="481"/>
              </a:spcBef>
              <a:spcAft>
                <a:spcPts val="0"/>
              </a:spcAft>
              <a:buClr>
                <a:schemeClr val="dk1"/>
              </a:buClr>
              <a:buSzPct val="36111"/>
              <a:buFont typeface="Arial"/>
              <a:buNone/>
            </a:pPr>
            <a:r>
              <a:rPr lang="en" sz="7200" i="1" dirty="0">
                <a:highlight>
                  <a:srgbClr val="FFFF00"/>
                </a:highlight>
                <a:latin typeface="Trebuchet MS"/>
                <a:ea typeface="Trebuchet MS"/>
                <a:cs typeface="Trebuchet MS"/>
                <a:sym typeface="Trebuchet MS"/>
              </a:rPr>
              <a:t> </a:t>
            </a:r>
            <a:endParaRPr sz="7200" b="1" i="1" dirty="0">
              <a:latin typeface="Trebuchet MS"/>
              <a:ea typeface="Trebuchet MS"/>
              <a:cs typeface="Trebuchet MS"/>
              <a:sym typeface="Trebuchet MS"/>
            </a:endParaRPr>
          </a:p>
          <a:p>
            <a:pPr marL="0" lvl="0" indent="0" algn="l" rtl="0">
              <a:lnSpc>
                <a:spcPct val="115000"/>
              </a:lnSpc>
              <a:spcBef>
                <a:spcPts val="0"/>
              </a:spcBef>
              <a:spcAft>
                <a:spcPts val="0"/>
              </a:spcAft>
              <a:buSzPts val="1200"/>
              <a:buNone/>
            </a:pPr>
            <a:endParaRPr dirty="0"/>
          </a:p>
        </p:txBody>
      </p:sp>
      <p:sp>
        <p:nvSpPr>
          <p:cNvPr id="140" name="Google Shape;140;p8"/>
          <p:cNvSpPr txBox="1">
            <a:spLocks noGrp="1"/>
          </p:cNvSpPr>
          <p:nvPr>
            <p:ph type="title"/>
          </p:nvPr>
        </p:nvSpPr>
        <p:spPr>
          <a:xfrm>
            <a:off x="2677725" y="647700"/>
            <a:ext cx="4692000" cy="67905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br>
              <a:rPr lang="en" sz="3000" b="1" dirty="0">
                <a:latin typeface="Trebuchet MS"/>
                <a:ea typeface="Trebuchet MS"/>
                <a:cs typeface="Trebuchet MS"/>
                <a:sym typeface="Trebuchet MS"/>
              </a:rPr>
            </a:br>
            <a:r>
              <a:rPr lang="en" sz="3000" b="1" dirty="0">
                <a:latin typeface="Trebuchet MS"/>
                <a:ea typeface="Trebuchet MS"/>
                <a:cs typeface="Trebuchet MS"/>
                <a:sym typeface="Trebuchet MS"/>
              </a:rPr>
              <a:t>Our Schoolwide Plan (SWP)</a:t>
            </a:r>
            <a:endParaRPr dirty="0"/>
          </a:p>
        </p:txBody>
      </p:sp>
      <p:pic>
        <p:nvPicPr>
          <p:cNvPr id="3" name="Picture 2">
            <a:extLst>
              <a:ext uri="{FF2B5EF4-FFF2-40B4-BE49-F238E27FC236}">
                <a16:creationId xmlns:a16="http://schemas.microsoft.com/office/drawing/2014/main" id="{34764492-CA2F-8DC7-3979-7C0CA7717F07}"/>
              </a:ext>
            </a:extLst>
          </p:cNvPr>
          <p:cNvPicPr>
            <a:picLocks noChangeAspect="1"/>
          </p:cNvPicPr>
          <p:nvPr/>
        </p:nvPicPr>
        <p:blipFill>
          <a:blip r:embed="rId3"/>
          <a:stretch>
            <a:fillRect/>
          </a:stretch>
        </p:blipFill>
        <p:spPr>
          <a:xfrm>
            <a:off x="3130950" y="415000"/>
            <a:ext cx="3333750" cy="781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sldNum" idx="12"/>
          </p:nvPr>
        </p:nvSpPr>
        <p:spPr>
          <a:xfrm>
            <a:off x="350075" y="4739425"/>
            <a:ext cx="472200" cy="3936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 sz="1000"/>
              <a:t>9</a:t>
            </a:fld>
            <a:endParaRPr sz="1000"/>
          </a:p>
        </p:txBody>
      </p:sp>
      <p:sp>
        <p:nvSpPr>
          <p:cNvPr id="148" name="Google Shape;148;p9"/>
          <p:cNvSpPr txBox="1">
            <a:spLocks noGrp="1"/>
          </p:cNvSpPr>
          <p:nvPr>
            <p:ph type="body" idx="2"/>
          </p:nvPr>
        </p:nvSpPr>
        <p:spPr>
          <a:xfrm>
            <a:off x="1754175" y="1820750"/>
            <a:ext cx="7175400" cy="2318700"/>
          </a:xfrm>
          <a:prstGeom prst="rect">
            <a:avLst/>
          </a:prstGeom>
          <a:noFill/>
          <a:ln>
            <a:noFill/>
          </a:ln>
        </p:spPr>
        <p:txBody>
          <a:bodyPr spcFirstLastPara="1" wrap="square" lIns="91425" tIns="91425" rIns="91425" bIns="91425" anchor="t" anchorCtr="0">
            <a:noAutofit/>
          </a:bodyPr>
          <a:lstStyle/>
          <a:p>
            <a:pPr fontAlgn="base"/>
            <a:r>
              <a:rPr lang="en-US" sz="1800" dirty="0"/>
              <a:t>Parent Liaison- </a:t>
            </a:r>
            <a:r>
              <a:rPr lang="en-US" sz="1800" dirty="0" err="1"/>
              <a:t>Mrs.Franco</a:t>
            </a:r>
            <a:r>
              <a:rPr lang="en-US" sz="1800" dirty="0"/>
              <a:t> </a:t>
            </a:r>
          </a:p>
          <a:p>
            <a:pPr fontAlgn="base"/>
            <a:r>
              <a:rPr lang="en-US" sz="1800" dirty="0"/>
              <a:t>Chromebooks and a Chromebook Cart</a:t>
            </a:r>
          </a:p>
          <a:p>
            <a:pPr fontAlgn="base"/>
            <a:r>
              <a:rPr lang="en-US" sz="1800" dirty="0"/>
              <a:t>Supplies to support instruction, parent engagement and professional development</a:t>
            </a:r>
          </a:p>
          <a:p>
            <a:pPr marL="0" lvl="0" indent="0" algn="l" rtl="0">
              <a:lnSpc>
                <a:spcPct val="115000"/>
              </a:lnSpc>
              <a:spcBef>
                <a:spcPts val="0"/>
              </a:spcBef>
              <a:spcAft>
                <a:spcPts val="0"/>
              </a:spcAft>
              <a:buSzPts val="1200"/>
              <a:buNone/>
            </a:pPr>
            <a:endParaRPr sz="1600" dirty="0">
              <a:latin typeface="Trebuchet MS"/>
              <a:ea typeface="Trebuchet MS"/>
              <a:cs typeface="Trebuchet MS"/>
              <a:sym typeface="Trebuchet MS"/>
            </a:endParaRPr>
          </a:p>
        </p:txBody>
      </p:sp>
      <p:sp>
        <p:nvSpPr>
          <p:cNvPr id="149" name="Google Shape;149;p9"/>
          <p:cNvSpPr txBox="1">
            <a:spLocks noGrp="1"/>
          </p:cNvSpPr>
          <p:nvPr>
            <p:ph type="title"/>
          </p:nvPr>
        </p:nvSpPr>
        <p:spPr>
          <a:xfrm>
            <a:off x="2685500" y="877325"/>
            <a:ext cx="4692000" cy="45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46666"/>
              <a:buFont typeface="Times New Roman"/>
              <a:buNone/>
            </a:pPr>
            <a:r>
              <a:rPr lang="en" sz="3000" b="1">
                <a:latin typeface="Trebuchet MS"/>
                <a:ea typeface="Trebuchet MS"/>
                <a:cs typeface="Trebuchet MS"/>
                <a:sym typeface="Trebuchet MS"/>
              </a:rPr>
              <a:t>Title I Focus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Props1.xml><?xml version="1.0" encoding="utf-8"?>
<ds:datastoreItem xmlns:ds="http://schemas.openxmlformats.org/officeDocument/2006/customXml" ds:itemID="{DBA61041-88D5-4F37-B0A7-FADD785DB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6EEB90-161C-4A42-997D-8F4978C986F3}">
  <ds:schemaRefs>
    <ds:schemaRef ds:uri="http://schemas.microsoft.com/sharepoint/v3/contenttype/forms"/>
  </ds:schemaRefs>
</ds:datastoreItem>
</file>

<file path=customXml/itemProps3.xml><?xml version="1.0" encoding="utf-8"?>
<ds:datastoreItem xmlns:ds="http://schemas.openxmlformats.org/officeDocument/2006/customXml" ds:itemID="{94C12FFB-A667-4D5A-AA3F-19DE4AF09A53}">
  <ds:schemaRefs>
    <ds:schemaRef ds:uri="http://schemas.microsoft.com/office/2006/metadata/properties"/>
    <ds:schemaRef ds:uri="http://schemas.microsoft.com/office/infopath/2007/PartnerControls"/>
    <ds:schemaRef ds:uri="07e5bf89-2325-40ce-80fd-96d0b26d4a52"/>
  </ds:schemaRefs>
</ds:datastoreItem>
</file>

<file path=docProps/app.xml><?xml version="1.0" encoding="utf-8"?>
<Properties xmlns="http://schemas.openxmlformats.org/officeDocument/2006/extended-properties" xmlns:vt="http://schemas.openxmlformats.org/officeDocument/2006/docPropsVTypes">
  <TotalTime>9820</TotalTime>
  <Words>3024</Words>
  <Application>Microsoft Office PowerPoint</Application>
  <PresentationFormat>On-screen Show (16:9)</PresentationFormat>
  <Paragraphs>329</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Montserrat SemiBold</vt:lpstr>
      <vt:lpstr>Trebuchet MS</vt:lpstr>
      <vt:lpstr>Lato</vt:lpstr>
      <vt:lpstr>Calibri</vt:lpstr>
      <vt:lpstr>Arial</vt:lpstr>
      <vt:lpstr>Times New Roman</vt:lpstr>
      <vt:lpstr>Montserrat Black</vt:lpstr>
      <vt:lpstr>Montserrat</vt:lpstr>
      <vt:lpstr>Simple Light</vt:lpstr>
      <vt:lpstr> Title I Annual Meeting</vt:lpstr>
      <vt:lpstr>Purpose of Meeting</vt:lpstr>
      <vt:lpstr>What is Title I?</vt:lpstr>
      <vt:lpstr>How does a school become Title I? </vt:lpstr>
      <vt:lpstr>What does it mean for our School? </vt:lpstr>
      <vt:lpstr>What does it mean for our School?</vt:lpstr>
      <vt:lpstr>Schoolwide Title I Programs </vt:lpstr>
      <vt:lpstr> Our Schoolwide Plan (SWP)</vt:lpstr>
      <vt:lpstr>Title I Focus</vt:lpstr>
      <vt:lpstr>Parent &amp; Family Engagement </vt:lpstr>
      <vt:lpstr>Parent &amp; Family Engagement Plan </vt:lpstr>
      <vt:lpstr>Parent &amp; Family Engagement Plan </vt:lpstr>
      <vt:lpstr>Parent Trainings </vt:lpstr>
      <vt:lpstr>School-Parent Compact</vt:lpstr>
      <vt:lpstr>School-Parent Compact </vt:lpstr>
      <vt:lpstr>Parents’ Right to Know</vt:lpstr>
      <vt:lpstr>Parents’ Right to Know </vt:lpstr>
      <vt:lpstr>Migrant Education Program (MEP) </vt:lpstr>
      <vt:lpstr>Migrant Education Program </vt:lpstr>
      <vt:lpstr>First step is to find all migrant students</vt:lpstr>
      <vt:lpstr>PowerPoint Presentation</vt:lpstr>
      <vt:lpstr>McKinney-Vento Program </vt:lpstr>
      <vt:lpstr>McKinney-Vento Program </vt:lpstr>
      <vt:lpstr>McKinney-Vento Homeless Assistance Act </vt:lpstr>
      <vt:lpstr>Identification of Eligible  Students </vt:lpstr>
      <vt:lpstr>PowerPoint Presentation</vt:lpstr>
      <vt:lpstr>Services Provided by the SDPBC McKinney-Vento Program</vt:lpstr>
      <vt:lpstr>Services Provided by the SDPBC McKinney-Vento Program </vt:lpstr>
      <vt:lpstr>Services Provided by the SDPBC McKinney-Vento Program</vt:lpstr>
      <vt:lpstr>McKinney-Vento Program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 Sanchez</dc:creator>
  <cp:lastModifiedBy>Roman Salas</cp:lastModifiedBy>
  <cp:revision>3</cp:revision>
  <dcterms:modified xsi:type="dcterms:W3CDTF">2025-10-21T11:57:26Z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ies>
</file>